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sk-S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C0C0"/>
    <a:srgbClr val="FF0066"/>
    <a:srgbClr val="006600"/>
    <a:srgbClr val="FF3399"/>
    <a:srgbClr val="00CC00"/>
    <a:srgbClr val="000099"/>
    <a:srgbClr val="CC00CC"/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462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/>
            <a:ahLst/>
            <a:cxnLst>
              <a:cxn ang="0">
                <a:pos x="2822" y="0"/>
              </a:cxn>
              <a:cxn ang="0">
                <a:pos x="0" y="975"/>
              </a:cxn>
              <a:cxn ang="0">
                <a:pos x="2169" y="3619"/>
              </a:cxn>
              <a:cxn ang="0">
                <a:pos x="3985" y="1125"/>
              </a:cxn>
              <a:cxn ang="0">
                <a:pos x="2822" y="0"/>
              </a:cxn>
              <a:cxn ang="0">
                <a:pos x="2822" y="0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sk-SK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sk-SK"/>
              <a:t>Kliknite sem a upravte štýl predlohy nadpisov.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r>
              <a:rPr lang="sk-SK"/>
              <a:t>Kliknite sem a upravte štýl predlohy podnadpisov.</a:t>
            </a: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45DD4E9-0C5E-40E2-ABE6-AD2FAE8BD290}" type="slidenum">
              <a:rPr lang="sk-SK"/>
              <a:pPr/>
              <a:t>‹#›</a:t>
            </a:fld>
            <a:endParaRPr lang="sk-SK"/>
          </a:p>
        </p:txBody>
      </p:sp>
      <p:grpSp>
        <p:nvGrpSpPr>
          <p:cNvPr id="9224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9225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9226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9227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grpSp>
          <p:nvGrpSpPr>
            <p:cNvPr id="9228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9229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9230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9231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9232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9233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</p:grpSp>
      </p:grpSp>
      <p:grpSp>
        <p:nvGrpSpPr>
          <p:cNvPr id="9234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9235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9236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9237" name="Freeform 21"/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grpSp>
          <p:nvGrpSpPr>
            <p:cNvPr id="9238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9239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9240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9241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9242" name="Freeform 26"/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9243" name="Freeform 27"/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</p:grpSp>
      </p:grpSp>
      <p:sp>
        <p:nvSpPr>
          <p:cNvPr id="9244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56"/>
              </a:cxn>
              <a:cxn ang="0">
                <a:pos x="1560" y="144"/>
              </a:cxn>
              <a:cxn ang="0">
                <a:pos x="1856" y="376"/>
              </a:cxn>
              <a:cxn ang="0">
                <a:pos x="2344" y="152"/>
              </a:cxn>
              <a:cxn ang="0">
                <a:pos x="3536" y="456"/>
              </a:cxn>
              <a:cxn ang="0">
                <a:pos x="4288" y="136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sk-SK"/>
          </a:p>
        </p:txBody>
      </p:sp>
      <p:sp>
        <p:nvSpPr>
          <p:cNvPr id="9245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280" y="144"/>
              </a:cxn>
              <a:cxn ang="0">
                <a:pos x="448" y="16"/>
              </a:cxn>
              <a:cxn ang="0">
                <a:pos x="560" y="240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902AAF-4959-42AA-8121-FEC667630725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3FE810-3B69-4E6E-B4E8-DC0500F8E5AA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59576E-6364-476B-9DE5-D291372C682A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51B6BF-3948-44DA-B628-8E91BB673D9D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EF7959-AD93-4EA2-ACCA-8DBF9F3FECB3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433B2D-4169-4914-81B2-95D5E42457A2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2F3E56-8316-45B8-B91B-53A7815ACE2A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F5EAD8-AA39-40A3-B6DD-0259C9028125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E428B6-7AE4-454D-97FB-74DCD71C4532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95575A-821F-4B26-9925-89FAC87E8491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accent1"/>
            </a:gs>
            <a:gs pos="100000">
              <a:schemeClr val="bg2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/>
            <a:ahLst/>
            <a:cxnLst>
              <a:cxn ang="0">
                <a:pos x="2903" y="433"/>
              </a:cxn>
              <a:cxn ang="0">
                <a:pos x="2565" y="80"/>
              </a:cxn>
              <a:cxn ang="0">
                <a:pos x="2241" y="0"/>
              </a:cxn>
              <a:cxn ang="0">
                <a:pos x="110" y="2811"/>
              </a:cxn>
              <a:cxn ang="0">
                <a:pos x="110" y="3228"/>
              </a:cxn>
              <a:cxn ang="0">
                <a:pos x="0" y="3631"/>
              </a:cxn>
              <a:cxn ang="0">
                <a:pos x="72" y="3686"/>
              </a:cxn>
              <a:cxn ang="0">
                <a:pos x="441" y="3355"/>
              </a:cxn>
              <a:cxn ang="0">
                <a:pos x="740" y="3228"/>
              </a:cxn>
              <a:cxn ang="0">
                <a:pos x="2903" y="433"/>
              </a:cxn>
              <a:cxn ang="0">
                <a:pos x="2903" y="433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sk-SK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 predlohy nadpisov.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sk-SK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sk-SK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BF4B65A-0A40-43ED-8AC1-F5F3D2891D31}" type="slidenum">
              <a:rPr lang="sk-SK"/>
              <a:pPr/>
              <a:t>‹#›</a:t>
            </a:fld>
            <a:endParaRPr lang="sk-SK"/>
          </a:p>
        </p:txBody>
      </p:sp>
      <p:sp>
        <p:nvSpPr>
          <p:cNvPr id="8200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/>
            <a:ahLst/>
            <a:cxnLst>
              <a:cxn ang="0">
                <a:pos x="2293" y="0"/>
              </a:cxn>
              <a:cxn ang="0">
                <a:pos x="130" y="2835"/>
              </a:cxn>
              <a:cxn ang="0">
                <a:pos x="131" y="3201"/>
              </a:cxn>
              <a:cxn ang="0">
                <a:pos x="0" y="3633"/>
              </a:cxn>
              <a:cxn ang="0">
                <a:pos x="50" y="3703"/>
              </a:cxn>
              <a:cxn ang="0">
                <a:pos x="422" y="3352"/>
              </a:cxn>
              <a:cxn ang="0">
                <a:pos x="763" y="3220"/>
              </a:cxn>
              <a:cxn ang="0">
                <a:pos x="2911" y="428"/>
              </a:cxn>
              <a:cxn ang="0">
                <a:pos x="2589" y="96"/>
              </a:cxn>
              <a:cxn ang="0">
                <a:pos x="2293" y="0"/>
              </a:cxn>
              <a:cxn ang="0">
                <a:pos x="2293" y="0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sk-SK"/>
          </a:p>
        </p:txBody>
      </p:sp>
      <p:sp>
        <p:nvSpPr>
          <p:cNvPr id="8201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/>
            <a:ahLst/>
            <a:cxnLst>
              <a:cxn ang="0">
                <a:pos x="0" y="2485"/>
              </a:cxn>
              <a:cxn ang="0">
                <a:pos x="432" y="2553"/>
              </a:cxn>
              <a:cxn ang="0">
                <a:pos x="736" y="2777"/>
              </a:cxn>
              <a:cxn ang="0">
                <a:pos x="2561" y="399"/>
              </a:cxn>
              <a:cxn ang="0">
                <a:pos x="2118" y="82"/>
              </a:cxn>
              <a:cxn ang="0">
                <a:pos x="1898" y="0"/>
              </a:cxn>
              <a:cxn ang="0">
                <a:pos x="0" y="2485"/>
              </a:cxn>
              <a:cxn ang="0">
                <a:pos x="0" y="248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sk-SK"/>
          </a:p>
        </p:txBody>
      </p:sp>
      <p:grpSp>
        <p:nvGrpSpPr>
          <p:cNvPr id="8202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8203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/>
              <a:ahLst/>
              <a:cxnLst>
                <a:cxn ang="0">
                  <a:pos x="1587" y="1260"/>
                </a:cxn>
                <a:cxn ang="0">
                  <a:pos x="1420" y="1106"/>
                </a:cxn>
                <a:cxn ang="0">
                  <a:pos x="1331" y="477"/>
                </a:cxn>
                <a:cxn ang="0">
                  <a:pos x="2139" y="330"/>
                </a:cxn>
                <a:cxn ang="0">
                  <a:pos x="2177" y="203"/>
                </a:cxn>
                <a:cxn ang="0">
                  <a:pos x="2099" y="100"/>
                </a:cxn>
                <a:cxn ang="0">
                  <a:pos x="1276" y="211"/>
                </a:cxn>
                <a:cxn ang="0">
                  <a:pos x="1219" y="32"/>
                </a:cxn>
                <a:cxn ang="0">
                  <a:pos x="1085" y="0"/>
                </a:cxn>
                <a:cxn ang="0">
                  <a:pos x="958" y="28"/>
                </a:cxn>
                <a:cxn ang="0">
                  <a:pos x="888" y="106"/>
                </a:cxn>
                <a:cxn ang="0">
                  <a:pos x="937" y="285"/>
                </a:cxn>
                <a:cxn ang="0">
                  <a:pos x="660" y="441"/>
                </a:cxn>
                <a:cxn ang="0">
                  <a:pos x="983" y="473"/>
                </a:cxn>
                <a:cxn ang="0">
                  <a:pos x="1112" y="889"/>
                </a:cxn>
                <a:cxn ang="0">
                  <a:pos x="141" y="469"/>
                </a:cxn>
                <a:cxn ang="0">
                  <a:pos x="46" y="509"/>
                </a:cxn>
                <a:cxn ang="0">
                  <a:pos x="0" y="636"/>
                </a:cxn>
                <a:cxn ang="0">
                  <a:pos x="55" y="779"/>
                </a:cxn>
                <a:cxn ang="0">
                  <a:pos x="1139" y="1288"/>
                </a:cxn>
                <a:cxn ang="0">
                  <a:pos x="1378" y="1256"/>
                </a:cxn>
                <a:cxn ang="0">
                  <a:pos x="1570" y="1298"/>
                </a:cxn>
                <a:cxn ang="0">
                  <a:pos x="1587" y="1260"/>
                </a:cxn>
                <a:cxn ang="0">
                  <a:pos x="1587" y="1260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204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20" y="0"/>
                </a:cxn>
                <a:cxn ang="0">
                  <a:pos x="143" y="233"/>
                </a:cxn>
                <a:cxn ang="0">
                  <a:pos x="8" y="258"/>
                </a:cxn>
                <a:cxn ang="0">
                  <a:pos x="0" y="7"/>
                </a:cxn>
                <a:cxn ang="0">
                  <a:pos x="0" y="7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205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206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207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160" y="0"/>
                </a:cxn>
                <a:cxn ang="0">
                  <a:pos x="251" y="36"/>
                </a:cxn>
                <a:cxn ang="0">
                  <a:pos x="272" y="139"/>
                </a:cxn>
                <a:cxn ang="0">
                  <a:pos x="164" y="146"/>
                </a:cxn>
                <a:cxn ang="0">
                  <a:pos x="32" y="241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208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/>
              <a:ahLst/>
              <a:cxnLst>
                <a:cxn ang="0">
                  <a:pos x="152" y="4"/>
                </a:cxn>
                <a:cxn ang="0">
                  <a:pos x="152" y="224"/>
                </a:cxn>
                <a:cxn ang="0">
                  <a:pos x="0" y="8"/>
                </a:cxn>
                <a:cxn ang="0">
                  <a:pos x="72" y="0"/>
                </a:cxn>
                <a:cxn ang="0">
                  <a:pos x="152" y="4"/>
                </a:cxn>
                <a:cxn ang="0">
                  <a:pos x="152" y="4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209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87" y="0"/>
                </a:cxn>
                <a:cxn ang="0">
                  <a:pos x="232" y="6"/>
                </a:cxn>
                <a:cxn ang="0">
                  <a:pos x="386" y="764"/>
                </a:cxn>
                <a:cxn ang="0">
                  <a:pos x="279" y="720"/>
                </a:cxn>
                <a:cxn ang="0">
                  <a:pos x="152" y="677"/>
                </a:cxn>
                <a:cxn ang="0">
                  <a:pos x="0" y="80"/>
                </a:cxn>
                <a:cxn ang="0">
                  <a:pos x="0" y="80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210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/>
              <a:ahLst/>
              <a:cxnLst>
                <a:cxn ang="0">
                  <a:pos x="692" y="0"/>
                </a:cxn>
                <a:cxn ang="0">
                  <a:pos x="0" y="106"/>
                </a:cxn>
                <a:cxn ang="0">
                  <a:pos x="28" y="348"/>
                </a:cxn>
                <a:cxn ang="0">
                  <a:pos x="715" y="237"/>
                </a:cxn>
                <a:cxn ang="0">
                  <a:pos x="728" y="43"/>
                </a:cxn>
                <a:cxn ang="0">
                  <a:pos x="692" y="0"/>
                </a:cxn>
                <a:cxn ang="0">
                  <a:pos x="692" y="0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211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0" y="78"/>
                </a:cxn>
                <a:cxn ang="0">
                  <a:pos x="312" y="135"/>
                </a:cxn>
                <a:cxn ang="0">
                  <a:pos x="272" y="0"/>
                </a:cxn>
                <a:cxn ang="0">
                  <a:pos x="272" y="0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grpSp>
          <p:nvGrpSpPr>
            <p:cNvPr id="8212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8213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8214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/>
                  <a:ahLst/>
                  <a:cxnLst>
                    <a:cxn ang="0">
                      <a:pos x="0" y="107"/>
                    </a:cxn>
                    <a:cxn ang="0">
                      <a:pos x="114" y="10"/>
                    </a:cxn>
                    <a:cxn ang="0">
                      <a:pos x="213" y="0"/>
                    </a:cxn>
                    <a:cxn ang="0">
                      <a:pos x="292" y="27"/>
                    </a:cxn>
                    <a:cxn ang="0">
                      <a:pos x="313" y="91"/>
                    </a:cxn>
                    <a:cxn ang="0">
                      <a:pos x="167" y="67"/>
                    </a:cxn>
                    <a:cxn ang="0">
                      <a:pos x="74" y="101"/>
                    </a:cxn>
                    <a:cxn ang="0">
                      <a:pos x="13" y="175"/>
                    </a:cxn>
                    <a:cxn ang="0">
                      <a:pos x="0" y="107"/>
                    </a:cxn>
                    <a:cxn ang="0">
                      <a:pos x="0" y="107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sk-SK"/>
                </a:p>
              </p:txBody>
            </p:sp>
            <p:sp>
              <p:nvSpPr>
                <p:cNvPr id="8215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/>
                  <a:ahLst/>
                  <a:cxnLst>
                    <a:cxn ang="0">
                      <a:pos x="0" y="40"/>
                    </a:cxn>
                    <a:cxn ang="0">
                      <a:pos x="160" y="266"/>
                    </a:cxn>
                    <a:cxn ang="0">
                      <a:pos x="230" y="251"/>
                    </a:cxn>
                    <a:cxn ang="0">
                      <a:pos x="223" y="17"/>
                    </a:cxn>
                    <a:cxn ang="0">
                      <a:pos x="166" y="0"/>
                    </a:cxn>
                    <a:cxn ang="0">
                      <a:pos x="179" y="197"/>
                    </a:cxn>
                    <a:cxn ang="0">
                      <a:pos x="71" y="4"/>
                    </a:cxn>
                    <a:cxn ang="0">
                      <a:pos x="0" y="40"/>
                    </a:cxn>
                    <a:cxn ang="0">
                      <a:pos x="0" y="40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sk-SK"/>
                </a:p>
              </p:txBody>
            </p:sp>
            <p:sp>
              <p:nvSpPr>
                <p:cNvPr id="8216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36" y="93"/>
                    </a:cxn>
                    <a:cxn ang="0">
                      <a:pos x="44" y="154"/>
                    </a:cxn>
                    <a:cxn ang="0">
                      <a:pos x="27" y="234"/>
                    </a:cxn>
                    <a:cxn ang="0">
                      <a:pos x="80" y="220"/>
                    </a:cxn>
                    <a:cxn ang="0">
                      <a:pos x="87" y="116"/>
                    </a:cxn>
                    <a:cxn ang="0">
                      <a:pos x="46" y="0"/>
                    </a:cxn>
                    <a:cxn ang="0">
                      <a:pos x="0" y="19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sk-SK"/>
                </a:p>
              </p:txBody>
            </p:sp>
          </p:grpSp>
          <p:sp>
            <p:nvSpPr>
              <p:cNvPr id="8217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8218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8219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91" y="25"/>
                  </a:cxn>
                  <a:cxn ang="0">
                    <a:pos x="80" y="192"/>
                  </a:cxn>
                  <a:cxn ang="0">
                    <a:pos x="106" y="327"/>
                  </a:cxn>
                  <a:cxn ang="0">
                    <a:pos x="213" y="451"/>
                  </a:cxn>
                  <a:cxn ang="0">
                    <a:pos x="97" y="478"/>
                  </a:cxn>
                  <a:cxn ang="0">
                    <a:pos x="30" y="344"/>
                  </a:cxn>
                  <a:cxn ang="0">
                    <a:pos x="0" y="57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grpSp>
            <p:nvGrpSpPr>
              <p:cNvPr id="8220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8221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/>
                  <a:ahLst/>
                  <a:cxnLst>
                    <a:cxn ang="0">
                      <a:pos x="110" y="0"/>
                    </a:cxn>
                    <a:cxn ang="0">
                      <a:pos x="40" y="66"/>
                    </a:cxn>
                    <a:cxn ang="0">
                      <a:pos x="0" y="173"/>
                    </a:cxn>
                    <a:cxn ang="0">
                      <a:pos x="80" y="160"/>
                    </a:cxn>
                    <a:cxn ang="0">
                      <a:pos x="103" y="84"/>
                    </a:cxn>
                    <a:cxn ang="0">
                      <a:pos x="150" y="27"/>
                    </a:cxn>
                    <a:cxn ang="0">
                      <a:pos x="110" y="0"/>
                    </a:cxn>
                    <a:cxn ang="0">
                      <a:pos x="110" y="0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sk-SK"/>
                </a:p>
              </p:txBody>
            </p:sp>
            <p:sp>
              <p:nvSpPr>
                <p:cNvPr id="8222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/>
                  <a:ahLst/>
                  <a:cxnLst>
                    <a:cxn ang="0">
                      <a:pos x="156" y="0"/>
                    </a:cxn>
                    <a:cxn ang="0">
                      <a:pos x="63" y="52"/>
                    </a:cxn>
                    <a:cxn ang="0">
                      <a:pos x="0" y="208"/>
                    </a:cxn>
                    <a:cxn ang="0">
                      <a:pos x="67" y="358"/>
                    </a:cxn>
                    <a:cxn ang="0">
                      <a:pos x="1182" y="867"/>
                    </a:cxn>
                    <a:cxn ang="0">
                      <a:pos x="1422" y="835"/>
                    </a:cxn>
                    <a:cxn ang="0">
                      <a:pos x="1616" y="880"/>
                    </a:cxn>
                    <a:cxn ang="0">
                      <a:pos x="1684" y="808"/>
                    </a:cxn>
                    <a:cxn ang="0">
                      <a:pos x="1502" y="664"/>
                    </a:cxn>
                    <a:cxn ang="0">
                      <a:pos x="1428" y="512"/>
                    </a:cxn>
                    <a:cxn ang="0">
                      <a:pos x="1369" y="527"/>
                    </a:cxn>
                    <a:cxn ang="0">
                      <a:pos x="1439" y="664"/>
                    </a:cxn>
                    <a:cxn ang="0">
                      <a:pos x="1578" y="810"/>
                    </a:cxn>
                    <a:cxn ang="0">
                      <a:pos x="1413" y="787"/>
                    </a:cxn>
                    <a:cxn ang="0">
                      <a:pos x="1219" y="814"/>
                    </a:cxn>
                    <a:cxn ang="0">
                      <a:pos x="1255" y="650"/>
                    </a:cxn>
                    <a:cxn ang="0">
                      <a:pos x="1338" y="538"/>
                    </a:cxn>
                    <a:cxn ang="0">
                      <a:pos x="1241" y="552"/>
                    </a:cxn>
                    <a:cxn ang="0">
                      <a:pos x="1165" y="658"/>
                    </a:cxn>
                    <a:cxn ang="0">
                      <a:pos x="1139" y="791"/>
                    </a:cxn>
                    <a:cxn ang="0">
                      <a:pos x="107" y="310"/>
                    </a:cxn>
                    <a:cxn ang="0">
                      <a:pos x="80" y="215"/>
                    </a:cxn>
                    <a:cxn ang="0">
                      <a:pos x="103" y="95"/>
                    </a:cxn>
                    <a:cxn ang="0">
                      <a:pos x="217" y="0"/>
                    </a:cxn>
                    <a:cxn ang="0">
                      <a:pos x="156" y="0"/>
                    </a:cxn>
                    <a:cxn ang="0">
                      <a:pos x="156" y="0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sk-SK"/>
                </a:p>
              </p:txBody>
            </p:sp>
            <p:sp>
              <p:nvSpPr>
                <p:cNvPr id="8223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/>
                  <a:ahLst/>
                  <a:cxnLst>
                    <a:cxn ang="0">
                      <a:pos x="116" y="0"/>
                    </a:cxn>
                    <a:cxn ang="0">
                      <a:pos x="19" y="106"/>
                    </a:cxn>
                    <a:cxn ang="0">
                      <a:pos x="0" y="230"/>
                    </a:cxn>
                    <a:cxn ang="0">
                      <a:pos x="33" y="314"/>
                    </a:cxn>
                    <a:cxn ang="0">
                      <a:pos x="94" y="335"/>
                    </a:cxn>
                    <a:cxn ang="0">
                      <a:pos x="76" y="154"/>
                    </a:cxn>
                    <a:cxn ang="0">
                      <a:pos x="160" y="17"/>
                    </a:cxn>
                    <a:cxn ang="0">
                      <a:pos x="116" y="0"/>
                    </a:cxn>
                    <a:cxn ang="0">
                      <a:pos x="116" y="0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sk-SK"/>
                </a:p>
              </p:txBody>
            </p:sp>
            <p:sp>
              <p:nvSpPr>
                <p:cNvPr id="8224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/>
                  <a:ahLst/>
                  <a:cxnLst>
                    <a:cxn ang="0">
                      <a:pos x="218" y="896"/>
                    </a:cxn>
                    <a:cxn ang="0">
                      <a:pos x="0" y="124"/>
                    </a:cxn>
                    <a:cxn ang="0">
                      <a:pos x="81" y="38"/>
                    </a:cxn>
                    <a:cxn ang="0">
                      <a:pos x="258" y="0"/>
                    </a:cxn>
                    <a:cxn ang="0">
                      <a:pos x="399" y="57"/>
                    </a:cxn>
                    <a:cxn ang="0">
                      <a:pos x="642" y="1188"/>
                    </a:cxn>
                    <a:cxn ang="0">
                      <a:pos x="555" y="1091"/>
                    </a:cxn>
                    <a:cxn ang="0">
                      <a:pos x="355" y="97"/>
                    </a:cxn>
                    <a:cxn ang="0">
                      <a:pos x="226" y="61"/>
                    </a:cxn>
                    <a:cxn ang="0">
                      <a:pos x="119" y="74"/>
                    </a:cxn>
                    <a:cxn ang="0">
                      <a:pos x="76" y="141"/>
                    </a:cxn>
                    <a:cxn ang="0">
                      <a:pos x="306" y="924"/>
                    </a:cxn>
                    <a:cxn ang="0">
                      <a:pos x="218" y="896"/>
                    </a:cxn>
                    <a:cxn ang="0">
                      <a:pos x="218" y="896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sk-SK"/>
                </a:p>
              </p:txBody>
            </p:sp>
            <p:sp>
              <p:nvSpPr>
                <p:cNvPr id="8225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76" y="194"/>
                    </a:cxn>
                    <a:cxn ang="0">
                      <a:pos x="113" y="318"/>
                    </a:cxn>
                    <a:cxn ang="0">
                      <a:pos x="116" y="504"/>
                    </a:cxn>
                    <a:cxn ang="0">
                      <a:pos x="192" y="504"/>
                    </a:cxn>
                    <a:cxn ang="0">
                      <a:pos x="187" y="360"/>
                    </a:cxn>
                    <a:cxn ang="0">
                      <a:pos x="162" y="208"/>
                    </a:cxn>
                    <a:cxn ang="0">
                      <a:pos x="99" y="59"/>
                    </a:cxn>
                    <a:cxn ang="0">
                      <a:pos x="63" y="0"/>
                    </a:cxn>
                    <a:cxn ang="0">
                      <a:pos x="0" y="27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sk-SK"/>
                </a:p>
              </p:txBody>
            </p:sp>
            <p:sp>
              <p:nvSpPr>
                <p:cNvPr id="8226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/>
                  <a:ahLst/>
                  <a:cxnLst>
                    <a:cxn ang="0">
                      <a:pos x="297" y="0"/>
                    </a:cxn>
                    <a:cxn ang="0">
                      <a:pos x="257" y="17"/>
                    </a:cxn>
                    <a:cxn ang="0">
                      <a:pos x="253" y="66"/>
                    </a:cxn>
                    <a:cxn ang="0">
                      <a:pos x="0" y="169"/>
                    </a:cxn>
                    <a:cxn ang="0">
                      <a:pos x="0" y="222"/>
                    </a:cxn>
                    <a:cxn ang="0">
                      <a:pos x="284" y="226"/>
                    </a:cxn>
                    <a:cxn ang="0">
                      <a:pos x="320" y="269"/>
                    </a:cxn>
                    <a:cxn ang="0">
                      <a:pos x="390" y="266"/>
                    </a:cxn>
                    <a:cxn ang="0">
                      <a:pos x="383" y="190"/>
                    </a:cxn>
                    <a:cxn ang="0">
                      <a:pos x="116" y="176"/>
                    </a:cxn>
                    <a:cxn ang="0">
                      <a:pos x="333" y="89"/>
                    </a:cxn>
                    <a:cxn ang="0">
                      <a:pos x="297" y="0"/>
                    </a:cxn>
                    <a:cxn ang="0">
                      <a:pos x="297" y="0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sk-SK"/>
                </a:p>
              </p:txBody>
            </p:sp>
            <p:sp>
              <p:nvSpPr>
                <p:cNvPr id="8227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/>
                  <a:ahLst/>
                  <a:cxnLst>
                    <a:cxn ang="0">
                      <a:pos x="0" y="131"/>
                    </a:cxn>
                    <a:cxn ang="0">
                      <a:pos x="863" y="0"/>
                    </a:cxn>
                    <a:cxn ang="0">
                      <a:pos x="926" y="78"/>
                    </a:cxn>
                    <a:cxn ang="0">
                      <a:pos x="941" y="181"/>
                    </a:cxn>
                    <a:cxn ang="0">
                      <a:pos x="903" y="282"/>
                    </a:cxn>
                    <a:cxn ang="0">
                      <a:pos x="57" y="424"/>
                    </a:cxn>
                    <a:cxn ang="0">
                      <a:pos x="53" y="384"/>
                    </a:cxn>
                    <a:cxn ang="0">
                      <a:pos x="863" y="242"/>
                    </a:cxn>
                    <a:cxn ang="0">
                      <a:pos x="893" y="145"/>
                    </a:cxn>
                    <a:cxn ang="0">
                      <a:pos x="840" y="57"/>
                    </a:cxn>
                    <a:cxn ang="0">
                      <a:pos x="0" y="185"/>
                    </a:cxn>
                    <a:cxn ang="0">
                      <a:pos x="0" y="131"/>
                    </a:cxn>
                    <a:cxn ang="0">
                      <a:pos x="0" y="131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sk-SK"/>
                </a:p>
              </p:txBody>
            </p:sp>
            <p:sp>
              <p:nvSpPr>
                <p:cNvPr id="8228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/>
                  <a:ahLst/>
                  <a:cxnLst>
                    <a:cxn ang="0">
                      <a:pos x="0" y="126"/>
                    </a:cxn>
                    <a:cxn ang="0">
                      <a:pos x="66" y="173"/>
                    </a:cxn>
                    <a:cxn ang="0">
                      <a:pos x="222" y="166"/>
                    </a:cxn>
                    <a:cxn ang="0">
                      <a:pos x="418" y="116"/>
                    </a:cxn>
                    <a:cxn ang="0">
                      <a:pos x="488" y="42"/>
                    </a:cxn>
                    <a:cxn ang="0">
                      <a:pos x="443" y="2"/>
                    </a:cxn>
                    <a:cxn ang="0">
                      <a:pos x="253" y="0"/>
                    </a:cxn>
                    <a:cxn ang="0">
                      <a:pos x="110" y="12"/>
                    </a:cxn>
                    <a:cxn ang="0">
                      <a:pos x="15" y="76"/>
                    </a:cxn>
                    <a:cxn ang="0">
                      <a:pos x="112" y="95"/>
                    </a:cxn>
                    <a:cxn ang="0">
                      <a:pos x="275" y="53"/>
                    </a:cxn>
                    <a:cxn ang="0">
                      <a:pos x="416" y="53"/>
                    </a:cxn>
                    <a:cxn ang="0">
                      <a:pos x="268" y="110"/>
                    </a:cxn>
                    <a:cxn ang="0">
                      <a:pos x="142" y="126"/>
                    </a:cxn>
                    <a:cxn ang="0">
                      <a:pos x="0" y="126"/>
                    </a:cxn>
                    <a:cxn ang="0">
                      <a:pos x="0" y="126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sk-SK"/>
                </a:p>
              </p:txBody>
            </p:sp>
          </p:grpSp>
        </p:grpSp>
      </p:grpSp>
      <p:grpSp>
        <p:nvGrpSpPr>
          <p:cNvPr id="8229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8230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231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</p:grpSp>
      <p:grpSp>
        <p:nvGrpSpPr>
          <p:cNvPr id="8232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8233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8234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/>
                <a:ahLst/>
                <a:cxnLst>
                  <a:cxn ang="0">
                    <a:pos x="123" y="9"/>
                  </a:cxn>
                  <a:cxn ang="0">
                    <a:pos x="131" y="342"/>
                  </a:cxn>
                  <a:cxn ang="0">
                    <a:pos x="0" y="806"/>
                  </a:cxn>
                  <a:cxn ang="0">
                    <a:pos x="79" y="789"/>
                  </a:cxn>
                  <a:cxn ang="0">
                    <a:pos x="218" y="376"/>
                  </a:cxn>
                  <a:cxn ang="0">
                    <a:pos x="245" y="0"/>
                  </a:cxn>
                  <a:cxn ang="0">
                    <a:pos x="123" y="9"/>
                  </a:cxn>
                  <a:cxn ang="0">
                    <a:pos x="123" y="9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grpSp>
            <p:nvGrpSpPr>
              <p:cNvPr id="8235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8236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98" y="184"/>
                    </a:cxn>
                    <a:cxn ang="0">
                      <a:pos x="500" y="349"/>
                    </a:cxn>
                    <a:cxn ang="0">
                      <a:pos x="604" y="140"/>
                    </a:cxn>
                    <a:cxn ang="0">
                      <a:pos x="359" y="9"/>
                    </a:cxn>
                    <a:cxn ang="0">
                      <a:pos x="464" y="184"/>
                    </a:cxn>
                    <a:cxn ang="0">
                      <a:pos x="131" y="17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sk-SK"/>
                </a:p>
              </p:txBody>
            </p:sp>
            <p:sp>
              <p:nvSpPr>
                <p:cNvPr id="8237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/>
                  <a:ahLst/>
                  <a:cxnLst>
                    <a:cxn ang="0">
                      <a:pos x="741" y="129"/>
                    </a:cxn>
                    <a:cxn ang="0">
                      <a:pos x="485" y="352"/>
                    </a:cxn>
                    <a:cxn ang="0">
                      <a:pos x="163" y="762"/>
                    </a:cxn>
                    <a:cxn ang="0">
                      <a:pos x="0" y="1101"/>
                    </a:cxn>
                    <a:cxn ang="0">
                      <a:pos x="59" y="1230"/>
                    </a:cxn>
                    <a:cxn ang="0">
                      <a:pos x="262" y="1201"/>
                    </a:cxn>
                    <a:cxn ang="0">
                      <a:pos x="578" y="914"/>
                    </a:cxn>
                    <a:cxn ang="0">
                      <a:pos x="876" y="534"/>
                    </a:cxn>
                    <a:cxn ang="0">
                      <a:pos x="1034" y="270"/>
                    </a:cxn>
                    <a:cxn ang="0">
                      <a:pos x="1064" y="84"/>
                    </a:cxn>
                    <a:cxn ang="0">
                      <a:pos x="977" y="0"/>
                    </a:cxn>
                    <a:cxn ang="0">
                      <a:pos x="836" y="65"/>
                    </a:cxn>
                    <a:cxn ang="0">
                      <a:pos x="969" y="107"/>
                    </a:cxn>
                    <a:cxn ang="0">
                      <a:pos x="876" y="352"/>
                    </a:cxn>
                    <a:cxn ang="0">
                      <a:pos x="690" y="656"/>
                    </a:cxn>
                    <a:cxn ang="0">
                      <a:pos x="350" y="1008"/>
                    </a:cxn>
                    <a:cxn ang="0">
                      <a:pos x="116" y="1114"/>
                    </a:cxn>
                    <a:cxn ang="0">
                      <a:pos x="135" y="943"/>
                    </a:cxn>
                    <a:cxn ang="0">
                      <a:pos x="437" y="504"/>
                    </a:cxn>
                    <a:cxn ang="0">
                      <a:pos x="831" y="118"/>
                    </a:cxn>
                    <a:cxn ang="0">
                      <a:pos x="741" y="129"/>
                    </a:cxn>
                    <a:cxn ang="0">
                      <a:pos x="741" y="129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sk-SK"/>
                </a:p>
              </p:txBody>
            </p:sp>
            <p:sp>
              <p:nvSpPr>
                <p:cNvPr id="8238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/>
                  <a:ahLst/>
                  <a:cxnLst>
                    <a:cxn ang="0">
                      <a:pos x="1941" y="0"/>
                    </a:cxn>
                    <a:cxn ang="0">
                      <a:pos x="0" y="2521"/>
                    </a:cxn>
                    <a:cxn ang="0">
                      <a:pos x="192" y="2450"/>
                    </a:cxn>
                    <a:cxn ang="0">
                      <a:pos x="2002" y="61"/>
                    </a:cxn>
                    <a:cxn ang="0">
                      <a:pos x="1941" y="0"/>
                    </a:cxn>
                    <a:cxn ang="0">
                      <a:pos x="1941" y="0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sk-SK"/>
                </a:p>
              </p:txBody>
            </p:sp>
            <p:sp>
              <p:nvSpPr>
                <p:cNvPr id="8239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/>
                  <a:ahLst/>
                  <a:cxnLst>
                    <a:cxn ang="0">
                      <a:pos x="95" y="2844"/>
                    </a:cxn>
                    <a:cxn ang="0">
                      <a:pos x="394" y="2834"/>
                    </a:cxn>
                    <a:cxn ang="0">
                      <a:pos x="821" y="3009"/>
                    </a:cxn>
                    <a:cxn ang="0">
                      <a:pos x="681" y="2817"/>
                    </a:cxn>
                    <a:cxn ang="0">
                      <a:pos x="367" y="2703"/>
                    </a:cxn>
                    <a:cxn ang="0">
                      <a:pos x="637" y="2720"/>
                    </a:cxn>
                    <a:cxn ang="0">
                      <a:pos x="979" y="2870"/>
                    </a:cxn>
                    <a:cxn ang="0">
                      <a:pos x="2859" y="420"/>
                    </a:cxn>
                    <a:cxn ang="0">
                      <a:pos x="2578" y="148"/>
                    </a:cxn>
                    <a:cxn ang="0">
                      <a:pos x="2308" y="0"/>
                    </a:cxn>
                    <a:cxn ang="0">
                      <a:pos x="2692" y="78"/>
                    </a:cxn>
                    <a:cxn ang="0">
                      <a:pos x="3007" y="428"/>
                    </a:cxn>
                    <a:cxn ang="0">
                      <a:pos x="831" y="3273"/>
                    </a:cxn>
                    <a:cxn ang="0">
                      <a:pos x="481" y="3412"/>
                    </a:cxn>
                    <a:cxn ang="0">
                      <a:pos x="105" y="3771"/>
                    </a:cxn>
                    <a:cxn ang="0">
                      <a:pos x="0" y="3667"/>
                    </a:cxn>
                    <a:cxn ang="0">
                      <a:pos x="131" y="3631"/>
                    </a:cxn>
                    <a:cxn ang="0">
                      <a:pos x="376" y="3385"/>
                    </a:cxn>
                    <a:cxn ang="0">
                      <a:pos x="165" y="3273"/>
                    </a:cxn>
                    <a:cxn ang="0">
                      <a:pos x="165" y="3176"/>
                    </a:cxn>
                    <a:cxn ang="0">
                      <a:pos x="411" y="3298"/>
                    </a:cxn>
                    <a:cxn ang="0">
                      <a:pos x="411" y="3186"/>
                    </a:cxn>
                    <a:cxn ang="0">
                      <a:pos x="603" y="3220"/>
                    </a:cxn>
                    <a:cxn ang="0">
                      <a:pos x="428" y="3079"/>
                    </a:cxn>
                    <a:cxn ang="0">
                      <a:pos x="629" y="3062"/>
                    </a:cxn>
                    <a:cxn ang="0">
                      <a:pos x="95" y="2844"/>
                    </a:cxn>
                    <a:cxn ang="0">
                      <a:pos x="95" y="2844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sk-SK"/>
                </a:p>
              </p:txBody>
            </p:sp>
            <p:sp>
              <p:nvSpPr>
                <p:cNvPr id="8240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/>
                  <a:ahLst/>
                  <a:cxnLst>
                    <a:cxn ang="0">
                      <a:pos x="0" y="80"/>
                    </a:cxn>
                    <a:cxn ang="0">
                      <a:pos x="255" y="106"/>
                    </a:cxn>
                    <a:cxn ang="0">
                      <a:pos x="639" y="342"/>
                    </a:cxn>
                    <a:cxn ang="0">
                      <a:pos x="673" y="289"/>
                    </a:cxn>
                    <a:cxn ang="0">
                      <a:pos x="447" y="114"/>
                    </a:cxn>
                    <a:cxn ang="0">
                      <a:pos x="26" y="0"/>
                    </a:cxn>
                    <a:cxn ang="0">
                      <a:pos x="0" y="80"/>
                    </a:cxn>
                    <a:cxn ang="0">
                      <a:pos x="0" y="80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sk-SK"/>
                </a:p>
              </p:txBody>
            </p:sp>
            <p:sp>
              <p:nvSpPr>
                <p:cNvPr id="8241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40" y="148"/>
                    </a:cxn>
                    <a:cxn ang="0">
                      <a:pos x="638" y="403"/>
                    </a:cxn>
                    <a:cxn ang="0">
                      <a:pos x="716" y="296"/>
                    </a:cxn>
                    <a:cxn ang="0">
                      <a:pos x="420" y="114"/>
                    </a:cxn>
                    <a:cxn ang="0">
                      <a:pos x="70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sk-SK"/>
                </a:p>
              </p:txBody>
            </p:sp>
            <p:sp>
              <p:nvSpPr>
                <p:cNvPr id="8242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16" y="139"/>
                    </a:cxn>
                    <a:cxn ang="0">
                      <a:pos x="649" y="411"/>
                    </a:cxn>
                    <a:cxn ang="0">
                      <a:pos x="717" y="314"/>
                    </a:cxn>
                    <a:cxn ang="0">
                      <a:pos x="394" y="87"/>
                    </a:cxn>
                    <a:cxn ang="0">
                      <a:pos x="54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sk-SK"/>
                </a:p>
              </p:txBody>
            </p:sp>
            <p:sp>
              <p:nvSpPr>
                <p:cNvPr id="8243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/>
                  <a:ahLst/>
                  <a:cxnLst>
                    <a:cxn ang="0">
                      <a:pos x="0" y="88"/>
                    </a:cxn>
                    <a:cxn ang="0">
                      <a:pos x="272" y="131"/>
                    </a:cxn>
                    <a:cxn ang="0">
                      <a:pos x="665" y="386"/>
                    </a:cxn>
                    <a:cxn ang="0">
                      <a:pos x="709" y="308"/>
                    </a:cxn>
                    <a:cxn ang="0">
                      <a:pos x="306" y="53"/>
                    </a:cxn>
                    <a:cxn ang="0">
                      <a:pos x="43" y="0"/>
                    </a:cxn>
                    <a:cxn ang="0">
                      <a:pos x="0" y="88"/>
                    </a:cxn>
                    <a:cxn ang="0">
                      <a:pos x="0" y="88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sk-SK"/>
                </a:p>
              </p:txBody>
            </p:sp>
          </p:grpSp>
        </p:grpSp>
        <p:sp>
          <p:nvSpPr>
            <p:cNvPr id="8244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sk-SK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>
            <a:off x="971550" y="1844675"/>
            <a:ext cx="6983413" cy="29511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sk-SK" sz="3600" b="1" kern="10">
                <a:ln w="38100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DDEBCF"/>
                    </a:gs>
                    <a:gs pos="50000">
                      <a:srgbClr val="9CB86E"/>
                    </a:gs>
                    <a:gs pos="100000">
                      <a:srgbClr val="156B13"/>
                    </a:gs>
                  </a:gsLst>
                  <a:path path="rect">
                    <a:fillToRect r="100000" b="100000"/>
                  </a:path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Comic Sans MS"/>
              </a:rPr>
              <a:t>Desatinné čísla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>
                <a:solidFill>
                  <a:srgbClr val="3333FF"/>
                </a:solidFill>
              </a:rPr>
              <a:t>Sčitovanie desatinných čísel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AutoNum type="arabicPeriod"/>
            </a:pPr>
            <a:r>
              <a:rPr lang="sk-SK">
                <a:solidFill>
                  <a:srgbClr val="000099"/>
                </a:solidFill>
              </a:rPr>
              <a:t>POD SEBA</a:t>
            </a:r>
          </a:p>
          <a:p>
            <a:pPr marL="609600" indent="-609600">
              <a:buFontTx/>
              <a:buNone/>
            </a:pPr>
            <a:r>
              <a:rPr lang="sk-SK">
                <a:solidFill>
                  <a:srgbClr val="FF0066"/>
                </a:solidFill>
              </a:rPr>
              <a:t>					</a:t>
            </a:r>
            <a:r>
              <a:rPr lang="sk-SK"/>
              <a:t>4 5 7 </a:t>
            </a:r>
            <a:r>
              <a:rPr lang="sk-SK">
                <a:solidFill>
                  <a:schemeClr val="tx2"/>
                </a:solidFill>
              </a:rPr>
              <a:t>,</a:t>
            </a:r>
            <a:r>
              <a:rPr lang="sk-SK"/>
              <a:t> 6 </a:t>
            </a:r>
            <a:r>
              <a:rPr lang="sk-SK">
                <a:solidFill>
                  <a:srgbClr val="C0C0C0"/>
                </a:solidFill>
              </a:rPr>
              <a:t>0</a:t>
            </a:r>
          </a:p>
          <a:p>
            <a:pPr marL="609600" indent="-609600">
              <a:buFontTx/>
              <a:buNone/>
            </a:pPr>
            <a:r>
              <a:rPr lang="sk-SK"/>
              <a:t>					   8 7 </a:t>
            </a:r>
            <a:r>
              <a:rPr lang="sk-SK">
                <a:solidFill>
                  <a:schemeClr val="tx2"/>
                </a:solidFill>
              </a:rPr>
              <a:t>,</a:t>
            </a:r>
            <a:r>
              <a:rPr lang="sk-SK"/>
              <a:t> 2 4</a:t>
            </a:r>
          </a:p>
          <a:p>
            <a:pPr marL="609600" indent="-609600">
              <a:buFontTx/>
              <a:buNone/>
            </a:pPr>
            <a:r>
              <a:rPr lang="sk-SK"/>
              <a:t>					5 4 4 </a:t>
            </a:r>
            <a:r>
              <a:rPr lang="sk-SK">
                <a:solidFill>
                  <a:schemeClr val="tx2"/>
                </a:solidFill>
              </a:rPr>
              <a:t>,</a:t>
            </a:r>
            <a:r>
              <a:rPr lang="sk-SK"/>
              <a:t> 8 4</a:t>
            </a:r>
          </a:p>
          <a:p>
            <a:pPr marL="609600" indent="-609600">
              <a:buFontTx/>
              <a:buNone/>
            </a:pPr>
            <a:endParaRPr lang="sk-SK"/>
          </a:p>
          <a:p>
            <a:pPr marL="609600" indent="-609600">
              <a:buFontTx/>
              <a:buNone/>
            </a:pPr>
            <a:r>
              <a:rPr lang="sk-SK">
                <a:solidFill>
                  <a:srgbClr val="CC3300"/>
                </a:solidFill>
              </a:rPr>
              <a:t>Desatinné čiarky musia byť pod sebou !</a:t>
            </a:r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 flipH="1">
            <a:off x="4211638" y="3573463"/>
            <a:ext cx="2447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sk-SK"/>
          </a:p>
        </p:txBody>
      </p:sp>
      <p:sp>
        <p:nvSpPr>
          <p:cNvPr id="22533" name="Line 5"/>
          <p:cNvSpPr>
            <a:spLocks noChangeShapeType="1"/>
          </p:cNvSpPr>
          <p:nvPr/>
        </p:nvSpPr>
        <p:spPr bwMode="auto">
          <a:xfrm>
            <a:off x="4140200" y="3141663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sk-SK"/>
          </a:p>
        </p:txBody>
      </p:sp>
      <p:sp>
        <p:nvSpPr>
          <p:cNvPr id="22534" name="Line 6"/>
          <p:cNvSpPr>
            <a:spLocks noChangeShapeType="1"/>
          </p:cNvSpPr>
          <p:nvPr/>
        </p:nvSpPr>
        <p:spPr bwMode="auto">
          <a:xfrm flipH="1">
            <a:off x="3995738" y="3284538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155" decel="100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1155" decel="100000"/>
                                        <p:tgtEl>
                                          <p:spTgt spid="2253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1155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1155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30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30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9000"/>
                            </p:stCondLst>
                            <p:childTnLst>
                              <p:par>
                                <p:cTn id="28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30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2000"/>
                            </p:stCondLst>
                            <p:childTnLst>
                              <p:par>
                                <p:cTn id="33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3000" fill="hold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000" fill="hold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000" fill="hold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000" fill="hold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3000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23850" y="765175"/>
            <a:ext cx="7696200" cy="5111750"/>
          </a:xfrm>
          <a:noFill/>
          <a:ln/>
        </p:spPr>
        <p:txBody>
          <a:bodyPr/>
          <a:lstStyle/>
          <a:p>
            <a:pPr marL="609600" indent="-609600">
              <a:buFontTx/>
              <a:buAutoNum type="arabicPeriod" startAt="2"/>
            </a:pPr>
            <a:r>
              <a:rPr lang="sk-SK">
                <a:solidFill>
                  <a:srgbClr val="000099"/>
                </a:solidFill>
              </a:rPr>
              <a:t>VEDĽA SEBA</a:t>
            </a:r>
          </a:p>
          <a:p>
            <a:pPr marL="609600" indent="-609600">
              <a:buFontTx/>
              <a:buNone/>
            </a:pPr>
            <a:endParaRPr lang="sk-SK">
              <a:solidFill>
                <a:srgbClr val="FF0066"/>
              </a:solidFill>
            </a:endParaRPr>
          </a:p>
          <a:p>
            <a:pPr marL="609600" indent="-609600" algn="ctr">
              <a:buFontTx/>
              <a:buNone/>
            </a:pPr>
            <a:r>
              <a:rPr lang="sk-SK" sz="4000">
                <a:solidFill>
                  <a:srgbClr val="FF0066"/>
                </a:solidFill>
              </a:rPr>
              <a:t>4 5,2 5  + 6 5,4 </a:t>
            </a:r>
            <a:r>
              <a:rPr lang="sk-SK" sz="4000">
                <a:solidFill>
                  <a:srgbClr val="C0C0C0"/>
                </a:solidFill>
              </a:rPr>
              <a:t>0</a:t>
            </a:r>
            <a:r>
              <a:rPr lang="sk-SK" sz="4000">
                <a:solidFill>
                  <a:srgbClr val="FF0066"/>
                </a:solidFill>
              </a:rPr>
              <a:t> = 1 1 0,6 5</a:t>
            </a:r>
          </a:p>
          <a:p>
            <a:pPr marL="609600" indent="-609600" algn="ctr">
              <a:buFontTx/>
              <a:buNone/>
            </a:pPr>
            <a:endParaRPr lang="sk-SK" sz="4000">
              <a:solidFill>
                <a:srgbClr val="FF0066"/>
              </a:solidFill>
            </a:endParaRPr>
          </a:p>
          <a:p>
            <a:pPr marL="609600" indent="-609600" algn="ctr">
              <a:buFontTx/>
              <a:buNone/>
            </a:pPr>
            <a:r>
              <a:rPr lang="sk-SK"/>
              <a:t>Sčítavame stotiny so stotinami,</a:t>
            </a:r>
          </a:p>
          <a:p>
            <a:pPr marL="609600" indent="-609600" algn="ctr">
              <a:buFontTx/>
              <a:buNone/>
            </a:pPr>
            <a:r>
              <a:rPr lang="sk-SK"/>
              <a:t>desatiny s desatinami,</a:t>
            </a:r>
          </a:p>
          <a:p>
            <a:pPr marL="609600" indent="-609600" algn="ctr">
              <a:buFontTx/>
              <a:buNone/>
            </a:pPr>
            <a:r>
              <a:rPr lang="sk-SK"/>
              <a:t>jednotky s jednotkami,....</a:t>
            </a:r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2124075" y="1916113"/>
            <a:ext cx="503238" cy="649287"/>
          </a:xfrm>
          <a:prstGeom prst="rect">
            <a:avLst/>
          </a:prstGeom>
          <a:noFill/>
          <a:ln w="3175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k-SK"/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4500563" y="1989138"/>
            <a:ext cx="503237" cy="649287"/>
          </a:xfrm>
          <a:prstGeom prst="rect">
            <a:avLst/>
          </a:prstGeom>
          <a:noFill/>
          <a:ln w="3175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k-SK"/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7019925" y="1916113"/>
            <a:ext cx="503238" cy="649287"/>
          </a:xfrm>
          <a:prstGeom prst="rect">
            <a:avLst/>
          </a:prstGeom>
          <a:noFill/>
          <a:ln w="3175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k-SK"/>
          </a:p>
        </p:txBody>
      </p:sp>
      <p:sp>
        <p:nvSpPr>
          <p:cNvPr id="23562" name="Oval 10"/>
          <p:cNvSpPr>
            <a:spLocks noChangeArrowheads="1"/>
          </p:cNvSpPr>
          <p:nvPr/>
        </p:nvSpPr>
        <p:spPr bwMode="auto">
          <a:xfrm>
            <a:off x="1692275" y="1916113"/>
            <a:ext cx="431800" cy="720725"/>
          </a:xfrm>
          <a:prstGeom prst="ellipse">
            <a:avLst/>
          </a:prstGeom>
          <a:noFill/>
          <a:ln w="28575">
            <a:solidFill>
              <a:srgbClr val="3399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k-SK"/>
          </a:p>
        </p:txBody>
      </p:sp>
      <p:sp>
        <p:nvSpPr>
          <p:cNvPr id="23563" name="Oval 11"/>
          <p:cNvSpPr>
            <a:spLocks noChangeArrowheads="1"/>
          </p:cNvSpPr>
          <p:nvPr/>
        </p:nvSpPr>
        <p:spPr bwMode="auto">
          <a:xfrm>
            <a:off x="4067175" y="1916113"/>
            <a:ext cx="431800" cy="720725"/>
          </a:xfrm>
          <a:prstGeom prst="ellipse">
            <a:avLst/>
          </a:prstGeom>
          <a:noFill/>
          <a:ln w="28575">
            <a:solidFill>
              <a:srgbClr val="3399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k-SK"/>
          </a:p>
        </p:txBody>
      </p:sp>
      <p:sp>
        <p:nvSpPr>
          <p:cNvPr id="23564" name="Oval 12"/>
          <p:cNvSpPr>
            <a:spLocks noChangeArrowheads="1"/>
          </p:cNvSpPr>
          <p:nvPr/>
        </p:nvSpPr>
        <p:spPr bwMode="auto">
          <a:xfrm>
            <a:off x="6588125" y="1844675"/>
            <a:ext cx="431800" cy="720725"/>
          </a:xfrm>
          <a:prstGeom prst="ellipse">
            <a:avLst/>
          </a:prstGeom>
          <a:noFill/>
          <a:ln w="28575">
            <a:solidFill>
              <a:srgbClr val="3399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k-SK"/>
          </a:p>
        </p:txBody>
      </p:sp>
    </p:spTree>
  </p:cSld>
  <p:clrMapOvr>
    <a:masterClrMapping/>
  </p:clrMapOvr>
  <p:transition advClick="0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3000"/>
                                        <p:tgtEl>
                                          <p:spTgt spid="235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235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235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235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235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6000"/>
                            </p:stCondLst>
                            <p:childTnLst>
                              <p:par>
                                <p:cTn id="16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235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235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235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235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000"/>
                            </p:stCondLst>
                            <p:childTnLst>
                              <p:par>
                                <p:cTn id="23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235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235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235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000" fill="hold"/>
                                        <p:tgtEl>
                                          <p:spTgt spid="235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2000"/>
                            </p:stCondLst>
                            <p:childTnLst>
                              <p:par>
                                <p:cTn id="30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3000" fill="hold"/>
                                        <p:tgtEl>
                                          <p:spTgt spid="235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000" fill="hold"/>
                                        <p:tgtEl>
                                          <p:spTgt spid="235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000" fill="hold"/>
                                        <p:tgtEl>
                                          <p:spTgt spid="235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000" fill="hold"/>
                                        <p:tgtEl>
                                          <p:spTgt spid="235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0"/>
                            </p:stCondLst>
                            <p:childTnLst>
                              <p:par>
                                <p:cTn id="37" presetID="2" presetClass="entr" presetSubtype="4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0"/>
                            </p:stCondLst>
                            <p:childTnLst>
                              <p:par>
                                <p:cTn id="42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3000"/>
                            </p:stCondLst>
                            <p:childTnLst>
                              <p:par>
                                <p:cTn id="47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6000"/>
                            </p:stCondLst>
                            <p:childTnLst>
                              <p:par>
                                <p:cTn id="52" presetID="2" presetClass="entr" presetSubtype="12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300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300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2000"/>
                            </p:stCondLst>
                            <p:childTnLst>
                              <p:par>
                                <p:cTn id="57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3000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3000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5000"/>
                            </p:stCondLst>
                            <p:childTnLst>
                              <p:par>
                                <p:cTn id="62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3000" fill="hold"/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3000" fill="hold"/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38000"/>
                            </p:stCondLst>
                            <p:childTnLst>
                              <p:par>
                                <p:cTn id="67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0"/>
                                        <p:tgtEl>
                                          <p:spTgt spid="235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5000" fill="hold"/>
                                        <p:tgtEl>
                                          <p:spTgt spid="235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0" fill="hold"/>
                                        <p:tgtEl>
                                          <p:spTgt spid="235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0" fill="hold"/>
                                        <p:tgtEl>
                                          <p:spTgt spid="235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43000"/>
                            </p:stCondLst>
                            <p:childTnLst>
                              <p:par>
                                <p:cTn id="74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0"/>
                                        <p:tgtEl>
                                          <p:spTgt spid="235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5000" fill="hold"/>
                                        <p:tgtEl>
                                          <p:spTgt spid="235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0" fill="hold"/>
                                        <p:tgtEl>
                                          <p:spTgt spid="235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0" fill="hold"/>
                                        <p:tgtEl>
                                          <p:spTgt spid="235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48000"/>
                            </p:stCondLst>
                            <p:childTnLst>
                              <p:par>
                                <p:cTn id="81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0"/>
                                        <p:tgtEl>
                                          <p:spTgt spid="235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5000" fill="hold"/>
                                        <p:tgtEl>
                                          <p:spTgt spid="235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0" fill="hold"/>
                                        <p:tgtEl>
                                          <p:spTgt spid="235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0" fill="hold"/>
                                        <p:tgtEl>
                                          <p:spTgt spid="235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9" grpId="0" animBg="1"/>
      <p:bldP spid="23560" grpId="0" animBg="1"/>
      <p:bldP spid="23561" grpId="0" animBg="1"/>
      <p:bldP spid="23562" grpId="0" animBg="1"/>
      <p:bldP spid="23563" grpId="0" animBg="1"/>
      <p:bldP spid="2356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>
                <a:solidFill>
                  <a:srgbClr val="3333FF"/>
                </a:solidFill>
              </a:rPr>
              <a:t>Odčítanie desatinných čísel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sk-SK"/>
              <a:t> </a:t>
            </a:r>
          </a:p>
          <a:p>
            <a:pPr algn="ctr">
              <a:buFontTx/>
              <a:buNone/>
            </a:pPr>
            <a:r>
              <a:rPr lang="sk-SK">
                <a:solidFill>
                  <a:schemeClr val="tx2"/>
                </a:solidFill>
              </a:rPr>
              <a:t>1 4 8 , 6 5</a:t>
            </a:r>
          </a:p>
          <a:p>
            <a:pPr algn="ctr">
              <a:buFontTx/>
              <a:buChar char="-"/>
            </a:pPr>
            <a:r>
              <a:rPr lang="sk-SK">
                <a:solidFill>
                  <a:schemeClr val="tx2"/>
                </a:solidFill>
              </a:rPr>
              <a:t>5 4 , 5 1</a:t>
            </a:r>
          </a:p>
          <a:p>
            <a:pPr algn="ctr">
              <a:buFontTx/>
              <a:buNone/>
            </a:pPr>
            <a:r>
              <a:rPr lang="sk-SK">
                <a:solidFill>
                  <a:schemeClr val="tx2"/>
                </a:solidFill>
              </a:rPr>
              <a:t>   9 4 ,  1 4</a:t>
            </a:r>
          </a:p>
          <a:p>
            <a:pPr algn="ctr">
              <a:buFontTx/>
              <a:buNone/>
            </a:pPr>
            <a:endParaRPr lang="sk-SK">
              <a:solidFill>
                <a:schemeClr val="tx2"/>
              </a:solidFill>
            </a:endParaRPr>
          </a:p>
          <a:p>
            <a:pPr algn="ctr">
              <a:buFontTx/>
              <a:buNone/>
            </a:pPr>
            <a:r>
              <a:rPr lang="sk-SK">
                <a:solidFill>
                  <a:srgbClr val="CC3300"/>
                </a:solidFill>
              </a:rPr>
              <a:t>Desatinné čiarky musia byť pod sebou !</a:t>
            </a:r>
          </a:p>
        </p:txBody>
      </p:sp>
      <p:sp>
        <p:nvSpPr>
          <p:cNvPr id="24580" name="Line 4"/>
          <p:cNvSpPr>
            <a:spLocks noChangeShapeType="1"/>
          </p:cNvSpPr>
          <p:nvPr/>
        </p:nvSpPr>
        <p:spPr bwMode="auto">
          <a:xfrm>
            <a:off x="3276600" y="3573463"/>
            <a:ext cx="2735263" cy="0"/>
          </a:xfrm>
          <a:prstGeom prst="line">
            <a:avLst/>
          </a:prstGeom>
          <a:noFill/>
          <a:ln w="15875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sk-SK"/>
          </a:p>
        </p:txBody>
      </p:sp>
    </p:spTree>
  </p:cSld>
  <p:clrMapOvr>
    <a:masterClrMapping/>
  </p:clrMapOvr>
  <p:transition advClick="0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14" presetClass="entr" presetSubtype="1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30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9000"/>
                            </p:stCondLst>
                            <p:childTnLst>
                              <p:par>
                                <p:cTn id="16" presetID="14" presetClass="entr" presetSubtype="1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30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9000"/>
                            </p:stCondLst>
                            <p:childTnLst>
                              <p:par>
                                <p:cTn id="25" presetID="14" presetClass="entr" presetSubtype="1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30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0"/>
                            </p:stCondLst>
                            <p:childTnLst>
                              <p:par>
                                <p:cTn id="29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2"/>
      <p:bldP spid="2458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7632700" cy="3382963"/>
          </a:xfrm>
          <a:noFill/>
        </p:spPr>
        <p:txBody>
          <a:bodyPr>
            <a:spAutoFit/>
          </a:bodyPr>
          <a:lstStyle/>
          <a:p>
            <a:r>
              <a:rPr lang="sk-SK" sz="7200">
                <a:solidFill>
                  <a:srgbClr val="008000"/>
                </a:solidFill>
              </a:rPr>
              <a:t>Vieme už počítať s desatinnými číslami ?</a:t>
            </a:r>
          </a:p>
        </p:txBody>
      </p:sp>
      <p:pic>
        <p:nvPicPr>
          <p:cNvPr id="25613" name="Picture 13" descr="j030549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6443663" y="2924175"/>
            <a:ext cx="1897062" cy="2076450"/>
          </a:xfrm>
        </p:spPr>
      </p:pic>
      <p:sp>
        <p:nvSpPr>
          <p:cNvPr id="25614" name="Text Box 14"/>
          <p:cNvSpPr txBox="1">
            <a:spLocks noChangeArrowheads="1"/>
          </p:cNvSpPr>
          <p:nvPr/>
        </p:nvSpPr>
        <p:spPr bwMode="auto">
          <a:xfrm>
            <a:off x="3276600" y="3933825"/>
            <a:ext cx="5041900" cy="2620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sz="4000">
                <a:hlinkClick r:id="" action="ppaction://hlinkshowjump?jump=nextslide"/>
              </a:rPr>
              <a:t>ÁNO</a:t>
            </a:r>
            <a:endParaRPr lang="sk-SK" sz="4000"/>
          </a:p>
          <a:p>
            <a:pPr>
              <a:spcBef>
                <a:spcPct val="50000"/>
              </a:spcBef>
            </a:pPr>
            <a:endParaRPr lang="sk-SK" sz="2400"/>
          </a:p>
          <a:p>
            <a:pPr>
              <a:spcBef>
                <a:spcPct val="50000"/>
              </a:spcBef>
            </a:pPr>
            <a:r>
              <a:rPr lang="sk-SK" sz="3600">
                <a:hlinkClick r:id="rId3" action="ppaction://hlinksldjump"/>
              </a:rPr>
              <a:t>EŠTE STÁLE NIE</a:t>
            </a:r>
            <a:endParaRPr lang="sk-SK" sz="3600"/>
          </a:p>
          <a:p>
            <a:pPr>
              <a:spcBef>
                <a:spcPct val="50000"/>
              </a:spcBef>
            </a:pPr>
            <a:endParaRPr lang="sk-SK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1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600" decel="50000" autoRev="1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600" decel="100000" autoRev="1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600" decel="100000" autoRev="1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3000"/>
                                        <p:tgtEl>
                                          <p:spTgt spid="256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256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256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256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000"/>
                            </p:stCondLst>
                            <p:childTnLst>
                              <p:par>
                                <p:cTn id="19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3000"/>
                                        <p:tgtEl>
                                          <p:spTgt spid="256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256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256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000" fill="hold"/>
                                        <p:tgtEl>
                                          <p:spTgt spid="256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4"/>
          <p:cNvSpPr>
            <a:spLocks noGrp="1" noChangeArrowheads="1"/>
          </p:cNvSpPr>
          <p:nvPr>
            <p:ph type="title"/>
          </p:nvPr>
        </p:nvSpPr>
        <p:spPr>
          <a:xfrm>
            <a:off x="539750" y="620713"/>
            <a:ext cx="7920038" cy="3960812"/>
          </a:xfrm>
        </p:spPr>
        <p:txBody>
          <a:bodyPr/>
          <a:lstStyle/>
          <a:p>
            <a:r>
              <a:rPr lang="sk-SK" sz="8000">
                <a:solidFill>
                  <a:srgbClr val="CC00CC"/>
                </a:solidFill>
              </a:rPr>
              <a:t>Ani to nebolo také ťažké,  však 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 sz="8000">
                <a:solidFill>
                  <a:schemeClr val="tx2"/>
                </a:solidFill>
              </a:rPr>
              <a:t>Obsah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AutoNum type="arabicPeriod"/>
            </a:pPr>
            <a:r>
              <a:rPr lang="sk-SK">
                <a:solidFill>
                  <a:srgbClr val="3333FF"/>
                </a:solidFill>
              </a:rPr>
              <a:t>Desatinné číslo.</a:t>
            </a:r>
          </a:p>
          <a:p>
            <a:pPr marL="609600" indent="-609600">
              <a:buFontTx/>
              <a:buAutoNum type="arabicPeriod"/>
            </a:pPr>
            <a:r>
              <a:rPr lang="sk-SK">
                <a:solidFill>
                  <a:srgbClr val="3333FF"/>
                </a:solidFill>
              </a:rPr>
              <a:t>Porovnávanie desatinných čísel.</a:t>
            </a:r>
          </a:p>
          <a:p>
            <a:pPr marL="609600" indent="-609600">
              <a:buFontTx/>
              <a:buAutoNum type="arabicPeriod"/>
            </a:pPr>
            <a:r>
              <a:rPr lang="sk-SK">
                <a:solidFill>
                  <a:srgbClr val="3333FF"/>
                </a:solidFill>
              </a:rPr>
              <a:t>Zaokrúhľovanie desatinných čísel.</a:t>
            </a:r>
          </a:p>
          <a:p>
            <a:pPr marL="609600" indent="-609600">
              <a:buFontTx/>
              <a:buAutoNum type="arabicPeriod"/>
            </a:pPr>
            <a:r>
              <a:rPr lang="sk-SK">
                <a:solidFill>
                  <a:srgbClr val="3333FF"/>
                </a:solidFill>
              </a:rPr>
              <a:t>Sčitovanie desatinných čísel.</a:t>
            </a:r>
          </a:p>
          <a:p>
            <a:pPr marL="609600" indent="-609600">
              <a:buFontTx/>
              <a:buAutoNum type="arabicPeriod"/>
            </a:pPr>
            <a:r>
              <a:rPr lang="sk-SK">
                <a:solidFill>
                  <a:srgbClr val="3333FF"/>
                </a:solidFill>
              </a:rPr>
              <a:t>Odčítanie desatinných čísel.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 tmFilter="0, 0; .2, .5; .8, .5; 1, 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500" autoRev="1" fill="hold"/>
                                        <p:tgtEl>
                                          <p:spTgt spid="102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" presetClass="entr" presetSubtype="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000"/>
                            </p:stCondLst>
                            <p:childTnLst>
                              <p:par>
                                <p:cTn id="14" presetID="2" presetClass="entr" presetSubtype="9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3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1000"/>
                            </p:stCondLst>
                            <p:childTnLst>
                              <p:par>
                                <p:cTn id="19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3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0"/>
                            </p:stCondLst>
                            <p:childTnLst>
                              <p:par>
                                <p:cTn id="24" presetID="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9000"/>
                            </p:stCondLst>
                            <p:childTnLst>
                              <p:par>
                                <p:cTn id="29" presetID="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342188" cy="1600200"/>
          </a:xfrm>
        </p:spPr>
        <p:txBody>
          <a:bodyPr/>
          <a:lstStyle/>
          <a:p>
            <a:pPr marL="838200" indent="-838200"/>
            <a:r>
              <a:rPr lang="sk-SK">
                <a:solidFill>
                  <a:srgbClr val="3333FF"/>
                </a:solidFill>
              </a:rPr>
              <a:t>Desatinné číslo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696200" cy="433705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sk-SK" sz="2800"/>
              <a:t>	tisícky				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sk-SK" sz="2800"/>
              <a:t>							tisíciny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sk-SK" sz="2800"/>
              <a:t>		      </a:t>
            </a:r>
            <a:r>
              <a:rPr lang="sk-SK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4 7 8 1 , 2 1 4 </a:t>
            </a:r>
            <a:r>
              <a:rPr lang="sk-SK" sz="4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sk-SK" sz="2800"/>
              <a:t>   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sk-SK" sz="2800"/>
              <a:t>stovky				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sk-SK" sz="2800"/>
              <a:t>							stotiny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sk-SK" sz="2800"/>
              <a:t>    desiatky			   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sk-SK" sz="2800"/>
              <a:t>						desatiny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sk-SK" sz="2800"/>
              <a:t>		      jednotky		  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sk-SK" sz="2800"/>
              <a:t>			   		desatinná čiarka</a:t>
            </a:r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>
            <a:off x="1979613" y="2276475"/>
            <a:ext cx="287337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sk-SK"/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 flipV="1">
            <a:off x="3635375" y="3284538"/>
            <a:ext cx="287338" cy="16557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sk-SK"/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 flipV="1">
            <a:off x="2411413" y="3213100"/>
            <a:ext cx="865187" cy="86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sk-SK"/>
          </a:p>
        </p:txBody>
      </p:sp>
      <p:sp>
        <p:nvSpPr>
          <p:cNvPr id="11273" name="Line 9"/>
          <p:cNvSpPr>
            <a:spLocks noChangeShapeType="1"/>
          </p:cNvSpPr>
          <p:nvPr/>
        </p:nvSpPr>
        <p:spPr bwMode="auto">
          <a:xfrm flipH="1" flipV="1">
            <a:off x="4859338" y="3284538"/>
            <a:ext cx="4318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sk-SK"/>
          </a:p>
        </p:txBody>
      </p:sp>
      <p:sp>
        <p:nvSpPr>
          <p:cNvPr id="11274" name="Line 10"/>
          <p:cNvSpPr>
            <a:spLocks noChangeShapeType="1"/>
          </p:cNvSpPr>
          <p:nvPr/>
        </p:nvSpPr>
        <p:spPr bwMode="auto">
          <a:xfrm flipH="1" flipV="1">
            <a:off x="5364163" y="3284538"/>
            <a:ext cx="86360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sk-SK"/>
          </a:p>
        </p:txBody>
      </p:sp>
      <p:sp>
        <p:nvSpPr>
          <p:cNvPr id="11275" name="Line 11"/>
          <p:cNvSpPr>
            <a:spLocks noChangeShapeType="1"/>
          </p:cNvSpPr>
          <p:nvPr/>
        </p:nvSpPr>
        <p:spPr bwMode="auto">
          <a:xfrm flipH="1">
            <a:off x="6011863" y="2636838"/>
            <a:ext cx="504825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sk-SK"/>
          </a:p>
        </p:txBody>
      </p:sp>
      <p:sp>
        <p:nvSpPr>
          <p:cNvPr id="11276" name="Line 12"/>
          <p:cNvSpPr>
            <a:spLocks noChangeShapeType="1"/>
          </p:cNvSpPr>
          <p:nvPr/>
        </p:nvSpPr>
        <p:spPr bwMode="auto">
          <a:xfrm flipV="1">
            <a:off x="1835150" y="3213100"/>
            <a:ext cx="936625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sk-SK"/>
          </a:p>
        </p:txBody>
      </p:sp>
      <p:sp>
        <p:nvSpPr>
          <p:cNvPr id="11277" name="Line 13"/>
          <p:cNvSpPr>
            <a:spLocks noChangeShapeType="1"/>
          </p:cNvSpPr>
          <p:nvPr/>
        </p:nvSpPr>
        <p:spPr bwMode="auto">
          <a:xfrm flipH="1" flipV="1">
            <a:off x="4356100" y="3429000"/>
            <a:ext cx="287338" cy="20875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500"/>
                            </p:stCondLst>
                            <p:childTnLst>
                              <p:par>
                                <p:cTn id="1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2500"/>
                            </p:stCondLst>
                            <p:childTnLst>
                              <p:par>
                                <p:cTn id="22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7500"/>
                            </p:stCondLst>
                            <p:childTnLst>
                              <p:par>
                                <p:cTn id="31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2500"/>
                            </p:stCondLst>
                            <p:childTnLst>
                              <p:par>
                                <p:cTn id="4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0" fill="hold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0" fill="hold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7500"/>
                            </p:stCondLst>
                            <p:childTnLst>
                              <p:par>
                                <p:cTn id="57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32500"/>
                            </p:stCondLst>
                            <p:childTnLst>
                              <p:par>
                                <p:cTn id="66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37500"/>
                            </p:stCondLst>
                            <p:childTnLst>
                              <p:par>
                                <p:cTn id="7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0" fill="hold"/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0" fill="hold"/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68" grpId="0" animBg="1"/>
      <p:bldP spid="11271" grpId="0" animBg="1"/>
      <p:bldP spid="11272" grpId="0" animBg="1"/>
      <p:bldP spid="11273" grpId="0" animBg="1"/>
      <p:bldP spid="11274" grpId="0" animBg="1"/>
      <p:bldP spid="11275" grpId="0" animBg="1"/>
      <p:bldP spid="11276" grpId="0" animBg="1"/>
      <p:bldP spid="1127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>
                <a:solidFill>
                  <a:srgbClr val="3333FF"/>
                </a:solidFill>
              </a:rPr>
              <a:t>Porovnávanie desatinných čísel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696200" cy="4695825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endParaRPr lang="sk-SK"/>
          </a:p>
          <a:p>
            <a:pPr>
              <a:lnSpc>
                <a:spcPct val="90000"/>
              </a:lnSpc>
              <a:buFontTx/>
              <a:buNone/>
            </a:pPr>
            <a:endParaRPr lang="sk-SK"/>
          </a:p>
          <a:p>
            <a:pPr>
              <a:lnSpc>
                <a:spcPct val="90000"/>
              </a:lnSpc>
              <a:buFontTx/>
              <a:buNone/>
            </a:pPr>
            <a:r>
              <a:rPr lang="sk-SK"/>
              <a:t>	0,2	0,5	      1,05	1,1          1,7</a:t>
            </a:r>
          </a:p>
          <a:p>
            <a:pPr>
              <a:lnSpc>
                <a:spcPct val="90000"/>
              </a:lnSpc>
              <a:buFontTx/>
              <a:buNone/>
            </a:pPr>
            <a:endParaRPr lang="sk-SK"/>
          </a:p>
          <a:p>
            <a:pPr>
              <a:lnSpc>
                <a:spcPct val="90000"/>
              </a:lnSpc>
              <a:buFontTx/>
              <a:buNone/>
            </a:pPr>
            <a:r>
              <a:rPr lang="sk-SK"/>
              <a:t>				0,2 </a:t>
            </a:r>
            <a:r>
              <a:rPr lang="en-US" sz="3600">
                <a:solidFill>
                  <a:srgbClr val="00CC00"/>
                </a:solidFill>
              </a:rPr>
              <a:t>&lt;</a:t>
            </a:r>
            <a:r>
              <a:rPr lang="sk-SK"/>
              <a:t> 1,7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sk-SK"/>
              <a:t>			       0,5 </a:t>
            </a:r>
            <a:r>
              <a:rPr lang="en-US" sz="3600">
                <a:solidFill>
                  <a:srgbClr val="00CC00"/>
                </a:solidFill>
              </a:rPr>
              <a:t>&lt;</a:t>
            </a:r>
            <a:r>
              <a:rPr lang="sk-SK"/>
              <a:t> 1,1 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sk-SK"/>
              <a:t>				 1,1 </a:t>
            </a:r>
            <a:r>
              <a:rPr lang="en-US" sz="3600">
                <a:solidFill>
                  <a:srgbClr val="00CC00"/>
                </a:solidFill>
              </a:rPr>
              <a:t>&gt;</a:t>
            </a:r>
            <a:r>
              <a:rPr lang="sk-SK" sz="3600">
                <a:solidFill>
                  <a:srgbClr val="00CC00"/>
                </a:solidFill>
              </a:rPr>
              <a:t> </a:t>
            </a:r>
            <a:r>
              <a:rPr lang="sk-SK"/>
              <a:t>0,2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sk-SK"/>
              <a:t>			      1,05 </a:t>
            </a:r>
            <a:r>
              <a:rPr lang="sk-SK">
                <a:solidFill>
                  <a:srgbClr val="00CC00"/>
                </a:solidFill>
              </a:rPr>
              <a:t>&lt;</a:t>
            </a:r>
            <a:r>
              <a:rPr lang="sk-SK"/>
              <a:t> 1,7</a:t>
            </a:r>
            <a:r>
              <a:rPr lang="cs-CZ"/>
              <a:t> </a:t>
            </a:r>
            <a:endParaRPr lang="en-US"/>
          </a:p>
        </p:txBody>
      </p:sp>
      <p:sp>
        <p:nvSpPr>
          <p:cNvPr id="12292" name="Line 4"/>
          <p:cNvSpPr>
            <a:spLocks noChangeShapeType="1"/>
          </p:cNvSpPr>
          <p:nvPr/>
        </p:nvSpPr>
        <p:spPr bwMode="auto">
          <a:xfrm>
            <a:off x="1116013" y="2852738"/>
            <a:ext cx="68405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sk-SK"/>
          </a:p>
        </p:txBody>
      </p:sp>
      <p:sp>
        <p:nvSpPr>
          <p:cNvPr id="12293" name="Line 5"/>
          <p:cNvSpPr>
            <a:spLocks noChangeShapeType="1"/>
          </p:cNvSpPr>
          <p:nvPr/>
        </p:nvSpPr>
        <p:spPr bwMode="auto">
          <a:xfrm>
            <a:off x="1403350" y="2708275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sk-SK"/>
          </a:p>
        </p:txBody>
      </p:sp>
      <p:sp>
        <p:nvSpPr>
          <p:cNvPr id="12294" name="Line 6"/>
          <p:cNvSpPr>
            <a:spLocks noChangeShapeType="1"/>
          </p:cNvSpPr>
          <p:nvPr/>
        </p:nvSpPr>
        <p:spPr bwMode="auto">
          <a:xfrm>
            <a:off x="2843213" y="2708275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sk-SK"/>
          </a:p>
        </p:txBody>
      </p:sp>
      <p:sp>
        <p:nvSpPr>
          <p:cNvPr id="12296" name="Line 8"/>
          <p:cNvSpPr>
            <a:spLocks noChangeShapeType="1"/>
          </p:cNvSpPr>
          <p:nvPr/>
        </p:nvSpPr>
        <p:spPr bwMode="auto">
          <a:xfrm>
            <a:off x="5508625" y="2708275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sk-SK"/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>
            <a:off x="7308850" y="2708275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sk-SK"/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>
            <a:off x="4500563" y="2708275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4500"/>
                            </p:stCondLst>
                            <p:childTnLst>
                              <p:par>
                                <p:cTn id="13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4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4555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60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60" tmFilter="0, 0; 0.125,0.2665; 0.25,0.4; 0.375,0.465; 0.5,0.5;  0.625,0.535; 0.75,0.6; 0.875,0.7335; 1,1">
                                          <p:stCondLst>
                                            <p:cond delay="166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30" tmFilter="0, 0; 0.125,0.2665; 0.25,0.4; 0.375,0.465; 0.5,0.5;  0.625,0.535; 0.75,0.6; 0.875,0.7335; 1,1">
                                          <p:stCondLst>
                                            <p:cond delay="331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410" tmFilter="0, 0; 0.125,0.2665; 0.25,0.4; 0.375,0.465; 0.5,0.5;  0.625,0.535; 0.75,0.6; 0.875,0.7335; 1,1">
                                          <p:stCondLst>
                                            <p:cond delay="414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65">
                                          <p:stCondLst>
                                            <p:cond delay="1625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415" decel="50000">
                                          <p:stCondLst>
                                            <p:cond delay="169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65">
                                          <p:stCondLst>
                                            <p:cond delay="328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415" decel="50000">
                                          <p:stCondLst>
                                            <p:cond delay="3345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65">
                                          <p:stCondLst>
                                            <p:cond delay="4105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415" decel="50000">
                                          <p:stCondLst>
                                            <p:cond delay="417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65">
                                          <p:stCondLst>
                                            <p:cond delay="452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415" decel="50000">
                                          <p:stCondLst>
                                            <p:cond delay="4585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9500"/>
                            </p:stCondLst>
                            <p:childTnLst>
                              <p:par>
                                <p:cTn id="30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500"/>
                            </p:stCondLst>
                            <p:childTnLst>
                              <p:par>
                                <p:cTn id="37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30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0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0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30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3500"/>
                            </p:stCondLst>
                            <p:childTnLst>
                              <p:par>
                                <p:cTn id="44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3000" fill="hold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000" fill="hold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000" fill="hold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3000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6500"/>
                            </p:stCondLst>
                            <p:childTnLst>
                              <p:par>
                                <p:cTn id="51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3000" fill="hold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000" fill="hold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000" fill="hold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3000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>
                <a:solidFill>
                  <a:srgbClr val="3333FF"/>
                </a:solidFill>
              </a:rPr>
              <a:t>Zaokrúhľovanie desatinných čísel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696200" cy="3760788"/>
          </a:xfrm>
        </p:spPr>
        <p:txBody>
          <a:bodyPr/>
          <a:lstStyle/>
          <a:p>
            <a:pPr>
              <a:buFontTx/>
              <a:buNone/>
            </a:pPr>
            <a:r>
              <a:rPr lang="sk-SK"/>
              <a:t>Ktoré číslice zaokrúhľujú </a:t>
            </a:r>
            <a:r>
              <a:rPr lang="sk-SK" sz="4800">
                <a:solidFill>
                  <a:schemeClr val="tx2"/>
                </a:solidFill>
              </a:rPr>
              <a:t>nadol</a:t>
            </a:r>
            <a:r>
              <a:rPr lang="sk-SK"/>
              <a:t> ?</a:t>
            </a:r>
          </a:p>
          <a:p>
            <a:pPr>
              <a:buFontTx/>
              <a:buNone/>
            </a:pPr>
            <a:r>
              <a:rPr lang="sk-SK"/>
              <a:t>				0,1,2,3,4</a:t>
            </a:r>
          </a:p>
          <a:p>
            <a:pPr>
              <a:buFontTx/>
              <a:buNone/>
            </a:pPr>
            <a:endParaRPr lang="sk-SK"/>
          </a:p>
          <a:p>
            <a:pPr>
              <a:buFontTx/>
              <a:buNone/>
            </a:pPr>
            <a:r>
              <a:rPr lang="sk-SK"/>
              <a:t>Ktoré číslice zaokrúhľujú </a:t>
            </a:r>
            <a:r>
              <a:rPr lang="sk-SK" sz="4800">
                <a:solidFill>
                  <a:schemeClr val="tx2"/>
                </a:solidFill>
              </a:rPr>
              <a:t>nahor</a:t>
            </a:r>
            <a:r>
              <a:rPr lang="sk-SK"/>
              <a:t> ?</a:t>
            </a:r>
          </a:p>
          <a:p>
            <a:pPr algn="ctr">
              <a:buFontTx/>
              <a:buNone/>
            </a:pPr>
            <a:r>
              <a:rPr lang="sk-SK"/>
              <a:t>5,6,7,8,9</a:t>
            </a:r>
          </a:p>
        </p:txBody>
      </p:sp>
      <p:pic>
        <p:nvPicPr>
          <p:cNvPr id="13316" name="Picture 4" descr="j030125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51500" y="4581525"/>
            <a:ext cx="2695575" cy="20605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5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2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500"/>
                            </p:stCondLst>
                            <p:childTnLst>
                              <p:par>
                                <p:cTn id="17" presetID="51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925" decel="100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1925" decel="100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1" dur="3075" accel="100000" fill="hold">
                                          <p:stCondLst>
                                            <p:cond delay="1925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2" dur="1925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3" dur="3075" accel="100000" fill="hold">
                                          <p:stCondLst>
                                            <p:cond delay="1925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4" dur="1925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5" dur="3075" accel="100000" fill="hold">
                                          <p:stCondLst>
                                            <p:cond delay="1925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500"/>
                            </p:stCondLst>
                            <p:childTnLst>
                              <p:par>
                                <p:cTn id="2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20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7500"/>
                            </p:stCondLst>
                            <p:childTnLst>
                              <p:par>
                                <p:cTn id="31" presetID="52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3" dur="5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4" dur="5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5" dur="50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 sz="4800">
                <a:solidFill>
                  <a:srgbClr val="3333FF"/>
                </a:solidFill>
              </a:rPr>
              <a:t>Poďme spolu zaokrúhľovať...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539750" y="1700213"/>
            <a:ext cx="7696200" cy="4176712"/>
          </a:xfrm>
        </p:spPr>
        <p:txBody>
          <a:bodyPr/>
          <a:lstStyle/>
          <a:p>
            <a:pPr>
              <a:buFontTx/>
              <a:buNone/>
            </a:pPr>
            <a:endParaRPr lang="sk-SK"/>
          </a:p>
          <a:p>
            <a:pPr>
              <a:buFontTx/>
              <a:buNone/>
            </a:pPr>
            <a:r>
              <a:rPr lang="sk-SK"/>
              <a:t>Zaokrúhli na desatiny : </a:t>
            </a:r>
          </a:p>
          <a:p>
            <a:pPr>
              <a:buFontTx/>
              <a:buNone/>
            </a:pPr>
            <a:r>
              <a:rPr lang="sk-SK"/>
              <a:t> </a:t>
            </a:r>
          </a:p>
          <a:p>
            <a:pPr>
              <a:buFontTx/>
              <a:buNone/>
            </a:pPr>
            <a:r>
              <a:rPr lang="sk-SK"/>
              <a:t>  </a:t>
            </a:r>
            <a:r>
              <a:rPr lang="sk-SK" sz="4000">
                <a:solidFill>
                  <a:srgbClr val="FF3399"/>
                </a:solidFill>
              </a:rPr>
              <a:t>1 2 4 , 7 8 6</a:t>
            </a:r>
          </a:p>
          <a:p>
            <a:pPr>
              <a:buFontTx/>
              <a:buNone/>
            </a:pPr>
            <a:r>
              <a:rPr lang="sk-SK" sz="2800"/>
              <a:t>					 8 zaokrúhľuje nahor</a:t>
            </a:r>
          </a:p>
          <a:p>
            <a:pPr>
              <a:buFontTx/>
              <a:buNone/>
            </a:pPr>
            <a:r>
              <a:rPr lang="sk-SK" sz="2800"/>
              <a:t>				</a:t>
            </a:r>
          </a:p>
          <a:p>
            <a:pPr>
              <a:buFontTx/>
              <a:buNone/>
            </a:pPr>
            <a:r>
              <a:rPr lang="sk-SK" sz="2800"/>
              <a:t>			       číslo nad bodkou sa zvýši o 1</a:t>
            </a:r>
            <a:endParaRPr lang="sk-SK"/>
          </a:p>
        </p:txBody>
      </p:sp>
      <p:sp>
        <p:nvSpPr>
          <p:cNvPr id="14343" name="Oval 7"/>
          <p:cNvSpPr>
            <a:spLocks noChangeArrowheads="1"/>
          </p:cNvSpPr>
          <p:nvPr/>
        </p:nvSpPr>
        <p:spPr bwMode="auto">
          <a:xfrm>
            <a:off x="2555875" y="4149725"/>
            <a:ext cx="73025" cy="714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k-SK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2916238" y="3573463"/>
            <a:ext cx="360362" cy="504825"/>
          </a:xfrm>
          <a:prstGeom prst="rect">
            <a:avLst/>
          </a:prstGeom>
          <a:noFill/>
          <a:ln w="254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k-SK"/>
          </a:p>
        </p:txBody>
      </p:sp>
      <p:sp>
        <p:nvSpPr>
          <p:cNvPr id="14345" name="Line 9"/>
          <p:cNvSpPr>
            <a:spLocks noChangeShapeType="1"/>
          </p:cNvSpPr>
          <p:nvPr/>
        </p:nvSpPr>
        <p:spPr bwMode="auto">
          <a:xfrm flipH="1" flipV="1">
            <a:off x="3348038" y="4149725"/>
            <a:ext cx="86360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sk-SK"/>
          </a:p>
        </p:txBody>
      </p:sp>
      <p:sp>
        <p:nvSpPr>
          <p:cNvPr id="14346" name="Line 10"/>
          <p:cNvSpPr>
            <a:spLocks noChangeShapeType="1"/>
          </p:cNvSpPr>
          <p:nvPr/>
        </p:nvSpPr>
        <p:spPr bwMode="auto">
          <a:xfrm flipH="1" flipV="1">
            <a:off x="2771775" y="4149725"/>
            <a:ext cx="1008063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sk-SK"/>
          </a:p>
        </p:txBody>
      </p:sp>
      <p:sp>
        <p:nvSpPr>
          <p:cNvPr id="14348" name="AutoShape 12" descr="Zelený mramor"/>
          <p:cNvSpPr>
            <a:spLocks noChangeArrowheads="1"/>
          </p:cNvSpPr>
          <p:nvPr/>
        </p:nvSpPr>
        <p:spPr bwMode="auto">
          <a:xfrm>
            <a:off x="7812088" y="6092825"/>
            <a:ext cx="863600" cy="431800"/>
          </a:xfrm>
          <a:prstGeom prst="rightArrow">
            <a:avLst>
              <a:gd name="adj1" fmla="val 50000"/>
              <a:gd name="adj2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317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k-SK"/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6011863" y="6092825"/>
            <a:ext cx="17287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sk-SK">
                <a:solidFill>
                  <a:srgbClr val="006600"/>
                </a:solidFill>
              </a:rPr>
              <a:t>Výsledok je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0"/>
                            </p:stCondLst>
                            <p:childTnLst>
                              <p:par>
                                <p:cTn id="12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143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143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000"/>
                            </p:stCondLst>
                            <p:childTnLst>
                              <p:par>
                                <p:cTn id="17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143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143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1000"/>
                            </p:stCondLst>
                            <p:childTnLst>
                              <p:par>
                                <p:cTn id="22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3000"/>
                            </p:stCondLst>
                            <p:childTnLst>
                              <p:par>
                                <p:cTn id="29" presetID="14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30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8000"/>
                            </p:stCondLst>
                            <p:childTnLst>
                              <p:par>
                                <p:cTn id="3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20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0"/>
                            </p:stCondLst>
                            <p:childTnLst>
                              <p:par>
                                <p:cTn id="37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3000" fill="hold"/>
                                        <p:tgtEl>
                                          <p:spTgt spid="143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000" fill="hold"/>
                                        <p:tgtEl>
                                          <p:spTgt spid="143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3000"/>
                            </p:stCondLst>
                            <p:childTnLst>
                              <p:par>
                                <p:cTn id="4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20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00"/>
                            </p:stCondLst>
                            <p:childTnLst>
                              <p:par>
                                <p:cTn id="46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3000" fill="hold"/>
                                        <p:tgtEl>
                                          <p:spTgt spid="143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000" fill="hold"/>
                                        <p:tgtEl>
                                          <p:spTgt spid="143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8000"/>
                            </p:stCondLst>
                            <p:childTnLst>
                              <p:par>
                                <p:cTn id="5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14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2000" fill="hold"/>
                                        <p:tgtEl>
                                          <p:spTgt spid="14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/>
      <p:bldP spid="14343" grpId="0" animBg="1"/>
      <p:bldP spid="14344" grpId="0" animBg="1"/>
      <p:bldP spid="14345" grpId="0" animBg="1"/>
      <p:bldP spid="14346" grpId="0" animBg="1"/>
      <p:bldP spid="1434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>
          <a:xfrm>
            <a:off x="323850" y="2565400"/>
            <a:ext cx="7446963" cy="1600200"/>
          </a:xfrm>
        </p:spPr>
        <p:txBody>
          <a:bodyPr/>
          <a:lstStyle/>
          <a:p>
            <a:r>
              <a:rPr lang="sk-SK" sz="7200">
                <a:solidFill>
                  <a:srgbClr val="FF3399"/>
                </a:solidFill>
              </a:rPr>
              <a:t>124,786 = 124,8</a:t>
            </a:r>
          </a:p>
        </p:txBody>
      </p:sp>
      <p:sp>
        <p:nvSpPr>
          <p:cNvPr id="17413" name="Oval 5"/>
          <p:cNvSpPr>
            <a:spLocks noChangeArrowheads="1"/>
          </p:cNvSpPr>
          <p:nvPr/>
        </p:nvSpPr>
        <p:spPr bwMode="auto">
          <a:xfrm>
            <a:off x="4500563" y="3068638"/>
            <a:ext cx="142875" cy="215900"/>
          </a:xfrm>
          <a:prstGeom prst="ellipse">
            <a:avLst/>
          </a:prstGeom>
          <a:solidFill>
            <a:srgbClr val="FF3399"/>
          </a:solidFill>
          <a:ln w="9525">
            <a:solidFill>
              <a:srgbClr val="FF33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k-SK"/>
          </a:p>
        </p:txBody>
      </p:sp>
      <p:sp>
        <p:nvSpPr>
          <p:cNvPr id="17415" name="Oval 7"/>
          <p:cNvSpPr>
            <a:spLocks noChangeArrowheads="1"/>
          </p:cNvSpPr>
          <p:nvPr/>
        </p:nvSpPr>
        <p:spPr bwMode="auto">
          <a:xfrm>
            <a:off x="2555875" y="4005263"/>
            <a:ext cx="71438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9" name="Rectangle 13"/>
          <p:cNvSpPr>
            <a:spLocks noChangeArrowheads="1"/>
          </p:cNvSpPr>
          <p:nvPr/>
        </p:nvSpPr>
        <p:spPr bwMode="auto">
          <a:xfrm>
            <a:off x="539750" y="620713"/>
            <a:ext cx="7696200" cy="525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sk-SK" sz="3200"/>
          </a:p>
          <a:p>
            <a:pPr marL="342900" indent="-342900">
              <a:spcBef>
                <a:spcPct val="20000"/>
              </a:spcBef>
            </a:pPr>
            <a:r>
              <a:rPr lang="sk-SK" sz="3200"/>
              <a:t>Zaokrúhli na stotiny: </a:t>
            </a:r>
          </a:p>
          <a:p>
            <a:pPr marL="342900" indent="-342900">
              <a:spcBef>
                <a:spcPct val="20000"/>
              </a:spcBef>
            </a:pPr>
            <a:r>
              <a:rPr lang="sk-SK" sz="3200"/>
              <a:t> </a:t>
            </a:r>
          </a:p>
          <a:p>
            <a:pPr marL="342900" indent="-342900">
              <a:spcBef>
                <a:spcPct val="20000"/>
              </a:spcBef>
            </a:pPr>
            <a:r>
              <a:rPr lang="sk-SK" sz="3200"/>
              <a:t>  </a:t>
            </a:r>
            <a:r>
              <a:rPr lang="sk-SK" sz="4000">
                <a:solidFill>
                  <a:srgbClr val="FF3399"/>
                </a:solidFill>
              </a:rPr>
              <a:t>7 9 4 , 7 2 4 3</a:t>
            </a:r>
          </a:p>
          <a:p>
            <a:pPr marL="342900" indent="-342900">
              <a:spcBef>
                <a:spcPct val="20000"/>
              </a:spcBef>
            </a:pPr>
            <a:r>
              <a:rPr lang="sk-SK" sz="2800"/>
              <a:t>					    4 zaokrúhľuje nadol</a:t>
            </a:r>
          </a:p>
          <a:p>
            <a:pPr marL="342900" indent="-342900">
              <a:spcBef>
                <a:spcPct val="20000"/>
              </a:spcBef>
            </a:pPr>
            <a:r>
              <a:rPr lang="sk-SK" sz="2800"/>
              <a:t>				</a:t>
            </a:r>
          </a:p>
          <a:p>
            <a:pPr marL="342900" indent="-342900">
              <a:spcBef>
                <a:spcPct val="20000"/>
              </a:spcBef>
            </a:pPr>
            <a:r>
              <a:rPr lang="sk-SK" sz="2800"/>
              <a:t>			      </a:t>
            </a:r>
          </a:p>
          <a:p>
            <a:pPr marL="342900" indent="-342900">
              <a:spcBef>
                <a:spcPct val="20000"/>
              </a:spcBef>
            </a:pPr>
            <a:r>
              <a:rPr lang="sk-SK" sz="2800"/>
              <a:t>				 číslo nad bodkou sa nezmení</a:t>
            </a:r>
            <a:endParaRPr lang="sk-SK" sz="3200"/>
          </a:p>
        </p:txBody>
      </p:sp>
      <p:sp>
        <p:nvSpPr>
          <p:cNvPr id="19470" name="Oval 14"/>
          <p:cNvSpPr>
            <a:spLocks noChangeArrowheads="1"/>
          </p:cNvSpPr>
          <p:nvPr/>
        </p:nvSpPr>
        <p:spPr bwMode="auto">
          <a:xfrm>
            <a:off x="3203575" y="2997200"/>
            <a:ext cx="73025" cy="714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k-SK"/>
          </a:p>
        </p:txBody>
      </p:sp>
      <p:sp>
        <p:nvSpPr>
          <p:cNvPr id="19471" name="Rectangle 15"/>
          <p:cNvSpPr>
            <a:spLocks noChangeArrowheads="1"/>
          </p:cNvSpPr>
          <p:nvPr/>
        </p:nvSpPr>
        <p:spPr bwMode="auto">
          <a:xfrm>
            <a:off x="3492500" y="2420938"/>
            <a:ext cx="360363" cy="576262"/>
          </a:xfrm>
          <a:prstGeom prst="rect">
            <a:avLst/>
          </a:prstGeom>
          <a:noFill/>
          <a:ln w="254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k-SK"/>
          </a:p>
        </p:txBody>
      </p:sp>
      <p:sp>
        <p:nvSpPr>
          <p:cNvPr id="19472" name="Line 16"/>
          <p:cNvSpPr>
            <a:spLocks noChangeShapeType="1"/>
          </p:cNvSpPr>
          <p:nvPr/>
        </p:nvSpPr>
        <p:spPr bwMode="auto">
          <a:xfrm flipH="1" flipV="1">
            <a:off x="3851275" y="3068638"/>
            <a:ext cx="86360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sk-SK"/>
          </a:p>
        </p:txBody>
      </p:sp>
      <p:sp>
        <p:nvSpPr>
          <p:cNvPr id="19473" name="Line 17"/>
          <p:cNvSpPr>
            <a:spLocks noChangeShapeType="1"/>
          </p:cNvSpPr>
          <p:nvPr/>
        </p:nvSpPr>
        <p:spPr bwMode="auto">
          <a:xfrm flipH="1" flipV="1">
            <a:off x="3348038" y="2997200"/>
            <a:ext cx="431800" cy="1655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sk-SK"/>
          </a:p>
        </p:txBody>
      </p:sp>
      <p:sp>
        <p:nvSpPr>
          <p:cNvPr id="19474" name="AutoShape 18" descr="Zelený mramor"/>
          <p:cNvSpPr>
            <a:spLocks noChangeArrowheads="1"/>
          </p:cNvSpPr>
          <p:nvPr/>
        </p:nvSpPr>
        <p:spPr bwMode="auto">
          <a:xfrm>
            <a:off x="7812088" y="6092825"/>
            <a:ext cx="863600" cy="431800"/>
          </a:xfrm>
          <a:prstGeom prst="rightArrow">
            <a:avLst>
              <a:gd name="adj1" fmla="val 50000"/>
              <a:gd name="adj2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317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k-SK"/>
          </a:p>
        </p:txBody>
      </p:sp>
      <p:sp>
        <p:nvSpPr>
          <p:cNvPr id="19475" name="Text Box 19"/>
          <p:cNvSpPr txBox="1">
            <a:spLocks noChangeArrowheads="1"/>
          </p:cNvSpPr>
          <p:nvPr/>
        </p:nvSpPr>
        <p:spPr bwMode="auto">
          <a:xfrm>
            <a:off x="6011863" y="6092825"/>
            <a:ext cx="17287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sk-SK">
                <a:solidFill>
                  <a:srgbClr val="006600"/>
                </a:solidFill>
              </a:rPr>
              <a:t>Výsledok je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94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94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194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194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000"/>
                            </p:stCondLst>
                            <p:childTnLst>
                              <p:par>
                                <p:cTn id="1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94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80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3000"/>
                                        <p:tgtEl>
                                          <p:spTgt spid="19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1000"/>
                            </p:stCondLst>
                            <p:childTnLst>
                              <p:par>
                                <p:cTn id="26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2000"/>
                                        <p:tgtEl>
                                          <p:spTgt spid="19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3000"/>
                            </p:stCondLst>
                            <p:childTnLst>
                              <p:par>
                                <p:cTn id="30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3000" fill="hold"/>
                                        <p:tgtEl>
                                          <p:spTgt spid="194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000" fill="hold"/>
                                        <p:tgtEl>
                                          <p:spTgt spid="194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60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2000"/>
                                        <p:tgtEl>
                                          <p:spTgt spid="19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8000"/>
                            </p:stCondLst>
                            <p:childTnLst>
                              <p:par>
                                <p:cTn id="39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3000" fill="hold"/>
                                        <p:tgtEl>
                                          <p:spTgt spid="194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000" fill="hold"/>
                                        <p:tgtEl>
                                          <p:spTgt spid="194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1000"/>
                            </p:stCondLst>
                            <p:childTnLst>
                              <p:par>
                                <p:cTn id="44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3000" fill="hold"/>
                                        <p:tgtEl>
                                          <p:spTgt spid="1946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000" fill="hold"/>
                                        <p:tgtEl>
                                          <p:spTgt spid="1946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40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0"/>
                                        <p:tgtEl>
                                          <p:spTgt spid="19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19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19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70" grpId="0" animBg="1"/>
      <p:bldP spid="19471" grpId="0" animBg="1"/>
      <p:bldP spid="19472" grpId="0" animBg="1"/>
      <p:bldP spid="19473" grpId="0" animBg="1"/>
      <p:bldP spid="1947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4"/>
          <p:cNvSpPr>
            <a:spLocks noGrp="1" noChangeArrowheads="1"/>
          </p:cNvSpPr>
          <p:nvPr>
            <p:ph type="title"/>
          </p:nvPr>
        </p:nvSpPr>
        <p:spPr>
          <a:xfrm>
            <a:off x="971550" y="2276475"/>
            <a:ext cx="6870700" cy="1600200"/>
          </a:xfrm>
        </p:spPr>
        <p:txBody>
          <a:bodyPr/>
          <a:lstStyle/>
          <a:p>
            <a:r>
              <a:rPr lang="sk-SK" sz="4800">
                <a:solidFill>
                  <a:srgbClr val="FF3399"/>
                </a:solidFill>
              </a:rPr>
              <a:t>794,7243 = 794,72</a:t>
            </a:r>
            <a:br>
              <a:rPr lang="sk-SK" sz="4800">
                <a:solidFill>
                  <a:srgbClr val="FF3399"/>
                </a:solidFill>
              </a:rPr>
            </a:br>
            <a:endParaRPr lang="sk-SK" sz="4800">
              <a:solidFill>
                <a:srgbClr val="FF3399"/>
              </a:solidFill>
            </a:endParaRPr>
          </a:p>
        </p:txBody>
      </p:sp>
      <p:sp>
        <p:nvSpPr>
          <p:cNvPr id="20485" name="Oval 5"/>
          <p:cNvSpPr>
            <a:spLocks noChangeArrowheads="1"/>
          </p:cNvSpPr>
          <p:nvPr/>
        </p:nvSpPr>
        <p:spPr bwMode="auto">
          <a:xfrm>
            <a:off x="4716463" y="2276475"/>
            <a:ext cx="142875" cy="215900"/>
          </a:xfrm>
          <a:prstGeom prst="ellipse">
            <a:avLst/>
          </a:prstGeom>
          <a:solidFill>
            <a:srgbClr val="FF3399"/>
          </a:solidFill>
          <a:ln w="9525">
            <a:solidFill>
              <a:srgbClr val="FF33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k-SK"/>
          </a:p>
        </p:txBody>
      </p:sp>
      <p:sp>
        <p:nvSpPr>
          <p:cNvPr id="20486" name="Oval 6"/>
          <p:cNvSpPr>
            <a:spLocks noChangeArrowheads="1"/>
          </p:cNvSpPr>
          <p:nvPr/>
        </p:nvSpPr>
        <p:spPr bwMode="auto">
          <a:xfrm>
            <a:off x="3419475" y="2997200"/>
            <a:ext cx="144463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stelky">
  <a:themeElements>
    <a:clrScheme name="Pastelky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Pastelky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astelky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stelky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stelky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stelky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stelky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stelky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stelky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stelky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175</TotalTime>
  <Words>155</Words>
  <Application>Microsoft Office PowerPoint</Application>
  <PresentationFormat>Prezentácia na obrazovke (4:3)</PresentationFormat>
  <Paragraphs>78</Paragraphs>
  <Slides>14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2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14</vt:i4>
      </vt:variant>
    </vt:vector>
  </HeadingPairs>
  <TitlesOfParts>
    <vt:vector size="17" baseType="lpstr">
      <vt:lpstr>Arial</vt:lpstr>
      <vt:lpstr>Comic Sans MS</vt:lpstr>
      <vt:lpstr>Pastelky</vt:lpstr>
      <vt:lpstr>Snímka 1</vt:lpstr>
      <vt:lpstr>Obsah</vt:lpstr>
      <vt:lpstr>Desatinné číslo</vt:lpstr>
      <vt:lpstr>Porovnávanie desatinných čísel</vt:lpstr>
      <vt:lpstr>Zaokrúhľovanie desatinných čísel</vt:lpstr>
      <vt:lpstr>Poďme spolu zaokrúhľovať...</vt:lpstr>
      <vt:lpstr>124,786 = 124,8</vt:lpstr>
      <vt:lpstr>Snímka 8</vt:lpstr>
      <vt:lpstr>794,7243 = 794,72 </vt:lpstr>
      <vt:lpstr>Sčitovanie desatinných čísel</vt:lpstr>
      <vt:lpstr>Snímka 11</vt:lpstr>
      <vt:lpstr>Odčítanie desatinných čísel</vt:lpstr>
      <vt:lpstr>Vieme už počítať s desatinnými číslami ?</vt:lpstr>
      <vt:lpstr>Ani to nebolo také ťažké,  však ?</vt:lpstr>
    </vt:vector>
  </TitlesOfParts>
  <Company>Čadca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ZBOJEKOVÁ Gabika</dc:creator>
  <cp:lastModifiedBy>Gabika - PC</cp:lastModifiedBy>
  <cp:revision>20</cp:revision>
  <dcterms:created xsi:type="dcterms:W3CDTF">2006-02-01T15:24:33Z</dcterms:created>
  <dcterms:modified xsi:type="dcterms:W3CDTF">2010-05-16T08:57:24Z</dcterms:modified>
</cp:coreProperties>
</file>